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7"/>
  </p:notesMasterIdLst>
  <p:sldIdLst>
    <p:sldId id="303" r:id="rId2"/>
    <p:sldId id="450" r:id="rId3"/>
    <p:sldId id="452" r:id="rId4"/>
    <p:sldId id="481" r:id="rId5"/>
    <p:sldId id="482" r:id="rId6"/>
    <p:sldId id="485" r:id="rId7"/>
    <p:sldId id="486" r:id="rId8"/>
    <p:sldId id="487" r:id="rId9"/>
    <p:sldId id="499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517" r:id="rId18"/>
    <p:sldId id="518" r:id="rId19"/>
    <p:sldId id="453" r:id="rId20"/>
    <p:sldId id="474" r:id="rId21"/>
    <p:sldId id="475" r:id="rId22"/>
    <p:sldId id="476" r:id="rId23"/>
    <p:sldId id="519" r:id="rId24"/>
    <p:sldId id="520" r:id="rId25"/>
    <p:sldId id="521" r:id="rId26"/>
    <p:sldId id="522" r:id="rId27"/>
    <p:sldId id="483" r:id="rId28"/>
    <p:sldId id="454" r:id="rId29"/>
    <p:sldId id="477" r:id="rId30"/>
    <p:sldId id="478" r:id="rId31"/>
    <p:sldId id="484" r:id="rId32"/>
    <p:sldId id="495" r:id="rId33"/>
    <p:sldId id="496" r:id="rId34"/>
    <p:sldId id="497" r:id="rId35"/>
    <p:sldId id="498" r:id="rId36"/>
    <p:sldId id="455" r:id="rId37"/>
    <p:sldId id="479" r:id="rId38"/>
    <p:sldId id="480" r:id="rId39"/>
    <p:sldId id="456" r:id="rId40"/>
    <p:sldId id="457" r:id="rId41"/>
    <p:sldId id="458" r:id="rId42"/>
    <p:sldId id="500" r:id="rId43"/>
    <p:sldId id="459" r:id="rId44"/>
    <p:sldId id="460" r:id="rId45"/>
    <p:sldId id="461" r:id="rId46"/>
    <p:sldId id="462" r:id="rId47"/>
    <p:sldId id="501" r:id="rId48"/>
    <p:sldId id="502" r:id="rId49"/>
    <p:sldId id="503" r:id="rId50"/>
    <p:sldId id="504" r:id="rId51"/>
    <p:sldId id="505" r:id="rId52"/>
    <p:sldId id="506" r:id="rId53"/>
    <p:sldId id="463" r:id="rId54"/>
    <p:sldId id="507" r:id="rId55"/>
    <p:sldId id="508" r:id="rId56"/>
    <p:sldId id="464" r:id="rId57"/>
    <p:sldId id="465" r:id="rId58"/>
    <p:sldId id="467" r:id="rId59"/>
    <p:sldId id="468" r:id="rId60"/>
    <p:sldId id="469" r:id="rId61"/>
    <p:sldId id="509" r:id="rId62"/>
    <p:sldId id="514" r:id="rId63"/>
    <p:sldId id="515" r:id="rId64"/>
    <p:sldId id="470" r:id="rId65"/>
    <p:sldId id="471" r:id="rId66"/>
    <p:sldId id="516" r:id="rId67"/>
    <p:sldId id="510" r:id="rId68"/>
    <p:sldId id="511" r:id="rId69"/>
    <p:sldId id="512" r:id="rId70"/>
    <p:sldId id="513" r:id="rId71"/>
    <p:sldId id="523" r:id="rId72"/>
    <p:sldId id="524" r:id="rId73"/>
    <p:sldId id="527" r:id="rId74"/>
    <p:sldId id="525" r:id="rId75"/>
    <p:sldId id="526" r:id="rId7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83" autoAdjust="0"/>
    <p:restoredTop sz="67337" autoAdjust="0"/>
  </p:normalViewPr>
  <p:slideViewPr>
    <p:cSldViewPr>
      <p:cViewPr>
        <p:scale>
          <a:sx n="125" d="100"/>
          <a:sy n="125" d="100"/>
        </p:scale>
        <p:origin x="-12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893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38FC8-4DD4-431A-854B-29253671AFBC}" type="datetimeFigureOut">
              <a:rPr lang="en-GB" smtClean="0"/>
              <a:t>29/06/2017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A967-F545-42EC-9B92-11984BD81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9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A967-F545-42EC-9B92-11984BD81B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7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66B54C-81D2-4D55-99A9-6C8FF05FE383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1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1F4AD1-041A-43D9-B9B0-623B05993535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AD3E54-130A-48C7-8B77-5D75904BCE5D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31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127875" cy="120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371600" y="1600200"/>
            <a:ext cx="3487738" cy="446405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1738" y="1600200"/>
            <a:ext cx="3487737" cy="4464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267200" y="6400800"/>
            <a:ext cx="4191000" cy="414338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Learning and Teaching Scotland</a:t>
            </a:r>
            <a:endParaRPr lang="en-US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4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66086-E2AD-415D-93DA-1A2557DD9C5A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8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DF3C8-0F07-4D82-9546-C935CB523063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1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53B744-A36F-4B1A-A67F-AB114B1C5D85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7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9FF7AE-2214-403A-BDDE-BDC2E4B5F7B0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7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74091B-4FF5-42E6-84E2-D06BCABEC204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A2B44-0124-4980-A431-8D7A43E5C288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1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008313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D5F5E2-EF1A-45CF-A9A2-3CEDA5295F7B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4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7F1719-C409-4F3A-BE7C-C2DA3BC9C89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9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49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0020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5845" name="Rectangle 5"/>
          <p:cNvSpPr>
            <a:spLocks noChangeArrowheads="1"/>
          </p:cNvSpPr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 userDrawn="1"/>
        </p:nvSpPr>
        <p:spPr bwMode="auto">
          <a:xfrm>
            <a:off x="0" y="6525344"/>
            <a:ext cx="9144000" cy="171872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4" name="Picture 10" descr="Sciltlogo2010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1054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0" y="1268413"/>
            <a:ext cx="91440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36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74625"/>
            <a:ext cx="12922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3813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96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6600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ndar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Candar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Candar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Candar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Candar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entury Gothi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entury Gothi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entury Gothi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entury Gothi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0099"/>
          </a:solidFill>
          <a:latin typeface="Candar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0099"/>
          </a:solidFill>
          <a:latin typeface="Candara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0099"/>
          </a:solidFill>
          <a:latin typeface="Candara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0099"/>
          </a:solidFill>
          <a:latin typeface="Candara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0099"/>
          </a:solidFill>
          <a:latin typeface="Candara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:\Users\gpb14233\AppData\Local\Microsoft\Windows\Temporary Internet Files\Content.IE5\VK9RZAI2\sturdy_tre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1056"/>
            <a:ext cx="2490564" cy="31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80676" y="2720452"/>
            <a:ext cx="6400800" cy="1944216"/>
          </a:xfrm>
        </p:spPr>
        <p:txBody>
          <a:bodyPr/>
          <a:lstStyle/>
          <a:p>
            <a:r>
              <a:rPr lang="en-GB" sz="3200" dirty="0">
                <a:solidFill>
                  <a:srgbClr val="00B050"/>
                </a:solidFill>
              </a:rPr>
              <a:t>Out and About with Nature</a:t>
            </a:r>
          </a:p>
        </p:txBody>
      </p:sp>
      <p:pic>
        <p:nvPicPr>
          <p:cNvPr id="33795" name="Picture 3" descr="C:\Users\gpb14233\AppData\Local\Microsoft\Windows\Temporary Internet Files\Content.IE5\B8NFIUNS\depositphotos_6898635-Bamboo--leave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34" y="3268352"/>
            <a:ext cx="914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C:\Users\gpb14233\AppData\Local\Microsoft\Windows\Temporary Internet Files\Content.IE5\VK9RZAI2\Temple_flowers_wide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34" y="1483537"/>
            <a:ext cx="3384376" cy="10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C:\Users\gpb14233\AppData\Local\Microsoft\Windows\Temporary Internet Files\Content.IE5\9PADYDM6\googley-eye-birds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80" y="3687690"/>
            <a:ext cx="827584" cy="5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C:\Users\gpb14233\AppData\Local\Microsoft\Windows\Temporary Internet Files\Content.IE5\9PADYDM6\257px-Animated-Flag-China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88406"/>
            <a:ext cx="1295195" cy="8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C:\Users\gpb14233\AppData\Local\Microsoft\Windows\Temporary Internet Files\Content.IE5\7WUXOGGD\Animated-Flag-Scotland-1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36194"/>
            <a:ext cx="1323976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C:\Users\gpb14233\AppData\Local\Microsoft\Windows\Temporary Internet Files\Content.IE5\B8NFIUNS\whispytree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18" y="2276389"/>
            <a:ext cx="1704360" cy="415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412777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3600" dirty="0"/>
          </a:p>
          <a:p>
            <a:endParaRPr lang="en-GB" sz="3600" dirty="0"/>
          </a:p>
        </p:txBody>
      </p:sp>
      <p:pic>
        <p:nvPicPr>
          <p:cNvPr id="33808" name="Picture 16" descr="C:\Users\gpb14233\AppData\Local\Microsoft\Windows\Temporary Internet Files\Content.IE5\9PADYDM6\bird-singing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78" y="4442469"/>
            <a:ext cx="920463" cy="6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1" name="Picture 19" descr="C:\Users\gpb14233\AppData\Local\Microsoft\Windows\Temporary Internet Files\Content.IE5\6J0AERG3\smoky-mountain-stream-copy1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92" y="4946406"/>
            <a:ext cx="3957860" cy="157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 descr="C:\Users\gpb14233\AppData\Local\Microsoft\Windows\Temporary Internet Files\Content.IE5\7WUXOGGD\Summer-Leaves-14221-large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48" y="5473491"/>
            <a:ext cx="1152129" cy="9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5" name="Picture 23" descr="C:\Users\gpb14233\AppData\Local\Microsoft\Windows\Temporary Internet Files\Content.IE5\VXIR3EQE\2248426467_2c19594278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73" y="2425190"/>
            <a:ext cx="318621" cy="3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7" name="Picture 25" descr="C:\Users\gpb14233\AppData\Local\Microsoft\Windows\Temporary Internet Files\Content.IE5\7WUXOGGD\butterfly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82" y="5756706"/>
            <a:ext cx="833299" cy="6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8" name="Picture 26" descr="C:\Users\gpb14233\AppData\Local\Microsoft\Windows\Temporary Internet Files\Content.IE5\YL02FC8E\398847-pretty-pink-butterfly_(1)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898" y="3187865"/>
            <a:ext cx="309279" cy="25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9" name="Picture 27" descr="C:\Users\gpb14233\AppData\Local\Microsoft\Windows\Temporary Internet Files\Content.IE5\VK9RZAI2\caterpillar___vector_by_daveymartin-d3jfhgw[1]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71" y="5944610"/>
            <a:ext cx="515888" cy="3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0" name="Picture 28" descr="C:\Users\gpb14233\AppData\Local\Microsoft\Windows\Temporary Internet Files\Content.IE5\B8NFIUNS\weather-station-big[1]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4" y="1628211"/>
            <a:ext cx="2099376" cy="132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6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entury Gothic" panose="020B0502020202020204" pitchFamily="34" charset="0"/>
              </a:rPr>
              <a:t>Owl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                                                                       </a:t>
            </a:r>
            <a:r>
              <a:rPr lang="en-GB" sz="4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Xiāo</a:t>
            </a:r>
            <a:endParaRPr lang="en-GB" sz="4400" dirty="0">
              <a:latin typeface="Century Gothic" panose="020B0502020202020204" pitchFamily="34" charset="0"/>
            </a:endParaRPr>
          </a:p>
          <a:p>
            <a:r>
              <a:rPr lang="en-GB" sz="4400" dirty="0">
                <a:latin typeface="Century Gothic" panose="020B0502020202020204" pitchFamily="34" charset="0"/>
              </a:rPr>
              <a:t>                                   </a:t>
            </a:r>
            <a:r>
              <a:rPr lang="zh-CN" alt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鸮</a:t>
            </a:r>
            <a:endParaRPr lang="en-GB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674" name="Picture 2" descr="C:\Users\gpb14233\AppData\Local\Microsoft\Windows\Temporary Internet Files\Content.IE5\B8NFIUNS\owl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95600"/>
            <a:ext cx="4980106" cy="27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16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3140968"/>
            <a:ext cx="8229600" cy="89217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  <a:latin typeface="Century Gothic" panose="020B0502020202020204" pitchFamily="34" charset="0"/>
              </a:rPr>
              <a:t>Snake</a:t>
            </a: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sz="4400" b="0" dirty="0" err="1">
                <a:solidFill>
                  <a:schemeClr val="tx1"/>
                </a:solidFill>
              </a:rPr>
              <a:t>Shé</a:t>
            </a:r>
            <a:r>
              <a:rPr lang="it-IT" sz="4400" b="0" dirty="0">
                <a:solidFill>
                  <a:schemeClr val="tx1"/>
                </a:solidFill>
              </a:rPr>
              <a:t/>
            </a:r>
            <a:br>
              <a:rPr lang="it-IT" sz="4400" b="0" dirty="0">
                <a:solidFill>
                  <a:schemeClr val="tx1"/>
                </a:solidFill>
              </a:rPr>
            </a:br>
            <a:r>
              <a:rPr lang="it-IT" sz="4400" b="0" dirty="0">
                <a:solidFill>
                  <a:schemeClr val="tx1"/>
                </a:solidFill>
              </a:rPr>
              <a:t/>
            </a:r>
            <a:br>
              <a:rPr lang="it-IT" sz="4400" b="0" dirty="0">
                <a:solidFill>
                  <a:schemeClr val="tx1"/>
                </a:solidFill>
              </a:rPr>
            </a:br>
            <a:r>
              <a:rPr lang="zh-CN" altLang="it-IT" sz="4400" b="0" dirty="0">
                <a:solidFill>
                  <a:schemeClr val="tx1"/>
                </a:solidFill>
              </a:rPr>
              <a:t>蛇</a:t>
            </a: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gpb14233\AppData\Local\Microsoft\Windows\Temporary Internet Files\Content.IE5\9PADYDM6\1410608271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496855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6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67" y="1730065"/>
            <a:ext cx="7919557" cy="1626927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>Snail</a:t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>                                                              </a:t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>                                                         </a:t>
            </a:r>
            <a:r>
              <a:rPr lang="en-GB" b="0" dirty="0" err="1">
                <a:solidFill>
                  <a:schemeClr val="tx1"/>
                </a:solidFill>
                <a:latin typeface="+mj-lt"/>
              </a:rPr>
              <a:t>Wō</a:t>
            </a:r>
            <a:r>
              <a:rPr lang="en-GB" b="0" dirty="0">
                <a:solidFill>
                  <a:schemeClr val="tx1"/>
                </a:solidFill>
                <a:latin typeface="+mj-lt"/>
              </a:rPr>
              <a:t/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/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>                                                         </a:t>
            </a:r>
            <a:r>
              <a:rPr lang="zh-CN" altLang="it-IT" b="0" dirty="0">
                <a:solidFill>
                  <a:schemeClr val="tx1"/>
                </a:solidFill>
                <a:latin typeface="+mj-lt"/>
              </a:rPr>
              <a:t>蜗</a:t>
            </a:r>
            <a:endParaRPr lang="en-GB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22" name="Picture 2" descr="C:\Users\gpb14233\AppData\Local\Microsoft\Windows\Temporary Internet Files\Content.IE5\7WUXOGGD\132508840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8" y="3356992"/>
            <a:ext cx="5078516" cy="31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22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435280" cy="964704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>Frog</a:t>
            </a: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>                                                                </a:t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>                                                                       </a:t>
            </a:r>
            <a:r>
              <a:rPr lang="it-IT" sz="44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Wā</a:t>
            </a:r>
            <a:r>
              <a:rPr lang="it-IT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it-IT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it-IT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it-IT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it-IT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 </a:t>
            </a:r>
            <a:r>
              <a:rPr lang="zh-CN" altLang="it-IT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蛙</a:t>
            </a: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>                              </a:t>
            </a:r>
          </a:p>
        </p:txBody>
      </p:sp>
      <p:pic>
        <p:nvPicPr>
          <p:cNvPr id="31746" name="Picture 2" descr="C:\Users\gpb14233\AppData\Local\Microsoft\Windows\Temporary Internet Files\Content.IE5\9PADYDM6\cover512x512-3a2585e11a184cf0811ab4227d20a72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3760"/>
            <a:ext cx="5472608" cy="32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9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927521"/>
            <a:ext cx="8229600" cy="226800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Fish</a:t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it-IT" sz="4400" b="0" dirty="0" err="1">
                <a:solidFill>
                  <a:schemeClr val="tx1"/>
                </a:solidFill>
              </a:rPr>
              <a:t>Yú</a:t>
            </a: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zh-CN" altLang="it-IT" sz="4400" b="0" dirty="0">
                <a:solidFill>
                  <a:schemeClr val="tx1"/>
                </a:solidFill>
              </a:rPr>
              <a:t>鱼</a:t>
            </a: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endParaRPr lang="en-GB" sz="4400" b="0" dirty="0">
              <a:solidFill>
                <a:schemeClr val="tx1"/>
              </a:solidFill>
            </a:endParaRPr>
          </a:p>
        </p:txBody>
      </p:sp>
      <p:pic>
        <p:nvPicPr>
          <p:cNvPr id="32770" name="Picture 2" descr="C:\Users\gpb14233\AppData\Local\Microsoft\Windows\Temporary Internet Files\Content.IE5\YL02FC8E\Happy-fish-9684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248472" cy="30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0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3628140"/>
            <a:ext cx="8229600" cy="89217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Squirrel</a:t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it-IT" sz="4400" b="0" dirty="0" err="1">
                <a:solidFill>
                  <a:schemeClr val="tx1"/>
                </a:solidFill>
              </a:rPr>
              <a:t>Shŭ</a:t>
            </a: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zh-CN" altLang="it-IT" sz="4400" b="0" dirty="0">
                <a:solidFill>
                  <a:schemeClr val="tx1"/>
                </a:solidFill>
              </a:rPr>
              <a:t>鼠</a:t>
            </a: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33795" name="Picture 3" descr="C:\Users\gpb14233\AppData\Local\Microsoft\Windows\Temporary Internet Files\Content.IE5\9PADYDM6\corn-squirrel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8" y="3140968"/>
            <a:ext cx="4049204" cy="275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9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Hedgehog</a:t>
            </a:r>
          </a:p>
        </p:txBody>
      </p:sp>
      <p:pic>
        <p:nvPicPr>
          <p:cNvPr id="38914" name="Picture 2" descr="C:\Users\gpb14233\AppData\Local\Microsoft\Windows\Temporary Internet Files\Content.IE5\VXIR3EQE\babyhedgeho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4696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372200" y="2996952"/>
            <a:ext cx="3322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Candara" panose="020E0502030303020204" pitchFamily="34" charset="0"/>
              </a:rPr>
              <a:t>W</a:t>
            </a:r>
            <a:r>
              <a:rPr lang="az-Cyrl-AZ" sz="4400" dirty="0">
                <a:latin typeface="Candara" panose="020E0502030303020204" pitchFamily="34" charset="0"/>
              </a:rPr>
              <a:t>ѐ</a:t>
            </a:r>
            <a:r>
              <a:rPr lang="it-IT" sz="4400" dirty="0">
                <a:latin typeface="Candara" panose="020E0502030303020204" pitchFamily="34" charset="0"/>
              </a:rPr>
              <a:t>i</a:t>
            </a: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猬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9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Duck</a:t>
            </a:r>
          </a:p>
        </p:txBody>
      </p:sp>
      <p:pic>
        <p:nvPicPr>
          <p:cNvPr id="76802" name="Picture 2" descr="C:\Users\gpb14233\AppData\Local\Microsoft\Windows\Temporary Internet Files\Content.IE5\EYUNEFHL\Male_mallard_duck_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95600"/>
            <a:ext cx="4706272" cy="25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732240" y="3108583"/>
            <a:ext cx="2952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Candara" panose="020E0502030303020204" pitchFamily="34" charset="0"/>
              </a:rPr>
              <a:t>Yā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鸭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06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Swan</a:t>
            </a:r>
          </a:p>
        </p:txBody>
      </p:sp>
      <p:pic>
        <p:nvPicPr>
          <p:cNvPr id="77826" name="Picture 2" descr="C:\Users\gpb14233\AppData\Local\Microsoft\Windows\Temporary Internet Files\Content.IE5\B8NFIUNS\Schwan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80928"/>
            <a:ext cx="432047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732240" y="3068960"/>
            <a:ext cx="3178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Candara" panose="020E0502030303020204" pitchFamily="34" charset="0"/>
              </a:rPr>
              <a:t>H</a:t>
            </a:r>
            <a:r>
              <a:rPr lang="it-IT" altLang="zh-CN" sz="4400" dirty="0" err="1">
                <a:latin typeface="Candara" panose="020E0502030303020204" pitchFamily="34" charset="0"/>
              </a:rPr>
              <a:t>ú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鹄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71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39952" y="1867271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ndara" panose="020E0502030303020204" pitchFamily="34" charset="0"/>
              </a:rPr>
              <a:t>Plant  </a:t>
            </a:r>
          </a:p>
          <a:p>
            <a:endParaRPr lang="en-GB" sz="4400" dirty="0">
              <a:latin typeface="Candara" panose="020E0502030303020204" pitchFamily="34" charset="0"/>
            </a:endParaRPr>
          </a:p>
          <a:p>
            <a:r>
              <a:rPr lang="it-IT" altLang="zh-CN" sz="4400" dirty="0">
                <a:latin typeface="Candara" panose="020E0502030303020204" pitchFamily="34" charset="0"/>
              </a:rPr>
              <a:t>Z</a:t>
            </a:r>
            <a:r>
              <a:rPr lang="en-GB" sz="4400" dirty="0" err="1">
                <a:latin typeface="Candara" panose="020E0502030303020204" pitchFamily="34" charset="0"/>
              </a:rPr>
              <a:t>híwù</a:t>
            </a:r>
            <a:r>
              <a:rPr lang="en-GB" altLang="zh-CN" sz="4400" dirty="0">
                <a:latin typeface="Candara" panose="020E0502030303020204" pitchFamily="34" charset="0"/>
              </a:rPr>
              <a:t>		     </a:t>
            </a:r>
          </a:p>
          <a:p>
            <a:endParaRPr lang="en-GB" altLang="zh-CN" sz="4400" dirty="0">
              <a:latin typeface="Candara" panose="020E0502030303020204" pitchFamily="34" charset="0"/>
            </a:endParaRPr>
          </a:p>
          <a:p>
            <a:r>
              <a:rPr lang="zh-CN" altLang="en-US" sz="4400" dirty="0">
                <a:latin typeface="Candara" panose="020E0502030303020204" pitchFamily="34" charset="0"/>
              </a:rPr>
              <a:t>植物</a:t>
            </a:r>
            <a:endParaRPr lang="en-GB" sz="4400" dirty="0">
              <a:latin typeface="Candara" panose="020E0502030303020204" pitchFamily="34" charset="0"/>
            </a:endParaRPr>
          </a:p>
        </p:txBody>
      </p:sp>
      <p:pic>
        <p:nvPicPr>
          <p:cNvPr id="34818" name="Picture 2" descr="C:\Users\gpb14233\AppData\Local\Microsoft\Windows\Temporary Internet Files\Content.IE5\B8NFIUNS\16631-illustration-of-a-green-plant-pv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33" y="1628800"/>
            <a:ext cx="3196527" cy="427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" y="3606209"/>
            <a:ext cx="3686772" cy="207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Nature  </a:t>
            </a:r>
          </a:p>
          <a:p>
            <a:endParaRPr lang="en-US" altLang="zh-CN" sz="4400" dirty="0"/>
          </a:p>
          <a:p>
            <a:r>
              <a:rPr lang="en-US" sz="4400" dirty="0"/>
              <a:t>Z</a:t>
            </a:r>
            <a:r>
              <a:rPr lang="en-GB" sz="4400" dirty="0" err="1"/>
              <a:t>ìrán</a:t>
            </a:r>
            <a:endParaRPr lang="en-GB" sz="4400" dirty="0"/>
          </a:p>
          <a:p>
            <a:r>
              <a:rPr lang="en-GB" altLang="zh-CN" sz="4400" dirty="0"/>
              <a:t>		 </a:t>
            </a:r>
          </a:p>
          <a:p>
            <a:r>
              <a:rPr lang="en-GB" altLang="zh-CN" sz="4400" dirty="0"/>
              <a:t> </a:t>
            </a:r>
            <a:r>
              <a:rPr lang="zh-CN" altLang="en-US" sz="4400" dirty="0"/>
              <a:t>自然</a:t>
            </a:r>
            <a:endParaRPr lang="en-GB" sz="4400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485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gpb14233\AppData\Local\Microsoft\Windows\Temporary Internet Files\Content.IE5\6J0AERG3\Earth_Day_free_stock_image_fr_Shutter_Stock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83" y="3657793"/>
            <a:ext cx="2816184" cy="27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gpb14233\AppData\Local\Microsoft\Windows\Temporary Internet Files\Content.IE5\7WUXOGGD\Beautiful-Birds-beautiful-nature-23813827-1600-12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07" y="4811809"/>
            <a:ext cx="2545683" cy="154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5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14351"/>
            <a:ext cx="7772400" cy="147002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Flower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352" y="3212976"/>
            <a:ext cx="6400800" cy="1752600"/>
          </a:xfrm>
        </p:spPr>
        <p:txBody>
          <a:bodyPr/>
          <a:lstStyle/>
          <a:p>
            <a:r>
              <a:rPr lang="en-GB" sz="4400" dirty="0" err="1"/>
              <a:t>Huā</a:t>
            </a:r>
            <a:endParaRPr lang="en-GB" sz="4400" dirty="0"/>
          </a:p>
          <a:p>
            <a:endParaRPr lang="en-GB" sz="4400" dirty="0"/>
          </a:p>
          <a:p>
            <a:r>
              <a:rPr lang="zh-CN" altLang="it-IT" sz="4400" dirty="0"/>
              <a:t>花</a:t>
            </a:r>
            <a:endParaRPr lang="en-GB" sz="4400" dirty="0"/>
          </a:p>
        </p:txBody>
      </p:sp>
      <p:pic>
        <p:nvPicPr>
          <p:cNvPr id="35842" name="Picture 2" descr="C:\Users\gpb14233\AppData\Local\Microsoft\Windows\Temporary Internet Files\Content.IE5\VXIR3EQE\nature-flower-blue-motif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77108"/>
            <a:ext cx="262079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2481238" cy="37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92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147002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Grass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044217"/>
            <a:ext cx="6400800" cy="1752600"/>
          </a:xfrm>
        </p:spPr>
        <p:txBody>
          <a:bodyPr/>
          <a:lstStyle/>
          <a:p>
            <a:r>
              <a:rPr lang="it-IT" altLang="zh-CN" sz="4400" dirty="0" err="1"/>
              <a:t>Căo</a:t>
            </a:r>
            <a:endParaRPr lang="it-IT" altLang="zh-CN" sz="4400" dirty="0"/>
          </a:p>
          <a:p>
            <a:endParaRPr lang="it-IT" altLang="zh-CN" sz="4400" dirty="0"/>
          </a:p>
          <a:p>
            <a:r>
              <a:rPr lang="zh-CN" altLang="it-IT" sz="4400" dirty="0"/>
              <a:t>草</a:t>
            </a:r>
            <a:endParaRPr lang="en-GB" sz="4400" dirty="0"/>
          </a:p>
        </p:txBody>
      </p:sp>
      <p:pic>
        <p:nvPicPr>
          <p:cNvPr id="36866" name="Picture 2" descr="C:\Users\gpb14233\AppData\Local\Microsoft\Windows\Temporary Internet Files\Content.IE5\7WUXOGGD\grass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" y="3920517"/>
            <a:ext cx="617444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3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61" y="1636172"/>
            <a:ext cx="7772400" cy="147002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Leaf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210" y="3647028"/>
            <a:ext cx="6400800" cy="1752600"/>
          </a:xfrm>
        </p:spPr>
        <p:txBody>
          <a:bodyPr/>
          <a:lstStyle/>
          <a:p>
            <a:r>
              <a:rPr lang="en-GB" sz="4400" dirty="0"/>
              <a:t>Y</a:t>
            </a:r>
            <a:r>
              <a:rPr lang="az-Cyrl-AZ" sz="4400" dirty="0"/>
              <a:t>ѐ</a:t>
            </a:r>
            <a:r>
              <a:rPr lang="it-IT" sz="4400" dirty="0"/>
              <a:t>zi</a:t>
            </a:r>
          </a:p>
          <a:p>
            <a:endParaRPr lang="it-IT" sz="4400" dirty="0"/>
          </a:p>
          <a:p>
            <a:r>
              <a:rPr lang="zh-CN" altLang="it-IT" sz="4400" dirty="0"/>
              <a:t>叶子</a:t>
            </a:r>
            <a:endParaRPr lang="it-IT" sz="4400" dirty="0"/>
          </a:p>
          <a:p>
            <a:endParaRPr lang="it-IT" sz="4400" dirty="0"/>
          </a:p>
          <a:p>
            <a:endParaRPr lang="it-IT" sz="4400" dirty="0"/>
          </a:p>
          <a:p>
            <a:endParaRPr lang="en-GB" sz="4400" dirty="0"/>
          </a:p>
        </p:txBody>
      </p:sp>
      <p:pic>
        <p:nvPicPr>
          <p:cNvPr id="37890" name="Picture 2" descr="C:\Users\gpb14233\AppData\Local\Microsoft\Windows\Temporary Internet Files\Content.IE5\VXIR3EQE\simple-leaf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99" y="4805827"/>
            <a:ext cx="1760822" cy="14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gpb14233\AppData\Local\Microsoft\Windows\Temporary Internet Files\Content.IE5\EYUNEFHL\fall_leaf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21" y="1290147"/>
            <a:ext cx="2875979" cy="24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gpb14233\AppData\Local\Microsoft\Windows\Temporary Internet Files\Content.IE5\6J0AERG3\16808-illustration-of-a-red-autumn-leaf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4" y="1304260"/>
            <a:ext cx="2693227" cy="24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gpb14233\AppData\Local\Microsoft\Windows\Temporary Internet Files\Content.IE5\7WUXOGGD\cemkalyoncu-Alternate-Leaf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0"/>
            <a:ext cx="2961196" cy="148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30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493376"/>
            <a:ext cx="8229600" cy="89217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Feather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3061955"/>
            <a:ext cx="8229600" cy="1828800"/>
          </a:xfrm>
        </p:spPr>
        <p:txBody>
          <a:bodyPr/>
          <a:lstStyle/>
          <a:p>
            <a:r>
              <a:rPr lang="it-IT" altLang="zh-CN" sz="4400" dirty="0" err="1"/>
              <a:t>Yŭ</a:t>
            </a:r>
            <a:endParaRPr lang="it-IT" altLang="zh-CN" sz="4400" dirty="0"/>
          </a:p>
          <a:p>
            <a:endParaRPr lang="it-IT" altLang="zh-CN" sz="4400" dirty="0"/>
          </a:p>
          <a:p>
            <a:r>
              <a:rPr lang="zh-CN" altLang="it-IT" sz="4400" dirty="0"/>
              <a:t>羽</a:t>
            </a:r>
            <a:endParaRPr lang="en-GB" sz="4400" dirty="0"/>
          </a:p>
        </p:txBody>
      </p:sp>
      <p:pic>
        <p:nvPicPr>
          <p:cNvPr id="78851" name="Picture 3" descr="C:\Users\gpb14233\AppData\Local\Microsoft\Windows\Temporary Internet Files\Content.IE5\VK9RZAI2\Blue_and_Green_feather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8" y="3356992"/>
            <a:ext cx="2088232" cy="30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C:\Users\gpb14233\AppData\Local\Microsoft\Windows\Temporary Internet Files\Content.IE5\7WUXOGGD\292px-Beige_Feather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57" y="1755590"/>
            <a:ext cx="27813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C:\Users\gpb14233\AppData\Local\Microsoft\Windows\Temporary Internet Files\Content.IE5\VXIR3EQE\feather_of_mass_destruction_by_alibi_cat-d30juf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80" y="3976355"/>
            <a:ext cx="2537520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98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99" y="1352789"/>
            <a:ext cx="8229600" cy="892175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</a:rPr>
              <a:t>Shell</a:t>
            </a:r>
          </a:p>
        </p:txBody>
      </p:sp>
      <p:pic>
        <p:nvPicPr>
          <p:cNvPr id="79876" name="Picture 4" descr="C:\Users\gpb14233\AppData\Local\Microsoft\Windows\Temporary Internet Files\Content.IE5\9PADYDM6\1-1248777914MDp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41" y="1320326"/>
            <a:ext cx="3599259" cy="239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C:\Users\gpb14233\AppData\Local\Microsoft\Windows\Temporary Internet Files\Content.IE5\6J0AERG3\stock_snail_shell_by_e_dina-d4yoxu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32099"/>
            <a:ext cx="26642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139952" y="3718895"/>
            <a:ext cx="3610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Candara" panose="020E0502030303020204" pitchFamily="34" charset="0"/>
              </a:rPr>
              <a:t>Qiào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壳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1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Stone</a:t>
            </a:r>
          </a:p>
        </p:txBody>
      </p:sp>
      <p:pic>
        <p:nvPicPr>
          <p:cNvPr id="80898" name="Picture 2" descr="C:\Users\gpb14233\AppData\Local\Microsoft\Windows\Temporary Internet Files\Content.IE5\YL02FC8E\Stones_Porto_DSCF057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" y="2895600"/>
            <a:ext cx="4175956" cy="27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300192" y="3225756"/>
            <a:ext cx="3322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CN" sz="4400" dirty="0" err="1">
                <a:latin typeface="Candara" panose="020E0502030303020204" pitchFamily="34" charset="0"/>
              </a:rPr>
              <a:t>Shítou</a:t>
            </a:r>
            <a:endParaRPr lang="it-IT" altLang="zh-CN" sz="4400" dirty="0">
              <a:latin typeface="Candara" panose="020E0502030303020204" pitchFamily="34" charset="0"/>
            </a:endParaRPr>
          </a:p>
          <a:p>
            <a:endParaRPr lang="it-IT" altLang="zh-CN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石头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69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565428"/>
            <a:ext cx="8229600" cy="89217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Twig</a:t>
            </a:r>
          </a:p>
        </p:txBody>
      </p:sp>
      <p:pic>
        <p:nvPicPr>
          <p:cNvPr id="81922" name="Picture 2" descr="C:\Users\gpb14233\AppData\Local\Microsoft\Windows\Temporary Internet Files\Content.IE5\VK9RZAI2\twig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008" y="1342189"/>
            <a:ext cx="3189992" cy="22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C:\Users\gpb14233\AppData\Local\Microsoft\Windows\Temporary Internet Files\Content.IE5\B8NFIUNS\Juglans_major_twig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" y="3140224"/>
            <a:ext cx="374441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 flipH="1">
            <a:off x="5580112" y="4077072"/>
            <a:ext cx="45312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Candara" panose="020E0502030303020204" pitchFamily="34" charset="0"/>
              </a:rPr>
              <a:t>Zhīzi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枝子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53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255739"/>
            <a:ext cx="7772400" cy="1470025"/>
          </a:xfrm>
        </p:spPr>
        <p:txBody>
          <a:bodyPr/>
          <a:lstStyle/>
          <a:p>
            <a:r>
              <a:rPr lang="en-GB" sz="4000" b="0" dirty="0">
                <a:solidFill>
                  <a:schemeClr val="tx1"/>
                </a:solidFill>
              </a:rPr>
              <a:t>Puddle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107107"/>
            <a:ext cx="6400800" cy="1752600"/>
          </a:xfrm>
        </p:spPr>
        <p:txBody>
          <a:bodyPr/>
          <a:lstStyle/>
          <a:p>
            <a:r>
              <a:rPr lang="it-IT" altLang="zh-CN" sz="4400" dirty="0" err="1"/>
              <a:t>Shuĭkēng</a:t>
            </a:r>
            <a:endParaRPr lang="it-IT" altLang="zh-CN" sz="4400" dirty="0"/>
          </a:p>
          <a:p>
            <a:endParaRPr lang="it-IT" altLang="zh-CN" sz="4400" dirty="0"/>
          </a:p>
          <a:p>
            <a:r>
              <a:rPr lang="zh-CN" altLang="it-IT" sz="4400" dirty="0"/>
              <a:t>水坑</a:t>
            </a:r>
            <a:endParaRPr lang="en-GB" sz="4400" dirty="0"/>
          </a:p>
        </p:txBody>
      </p:sp>
      <p:pic>
        <p:nvPicPr>
          <p:cNvPr id="39939" name="Picture 3" descr="C:\Users\gpb14233\AppData\Local\Microsoft\Windows\Temporary Internet Files\Content.IE5\7WUXOGGD\girl-with-umbrell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53" y="1334754"/>
            <a:ext cx="3351928" cy="253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" y="4005063"/>
            <a:ext cx="3271708" cy="24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9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1700808"/>
            <a:ext cx="48965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Insect  </a:t>
            </a:r>
          </a:p>
          <a:p>
            <a:endParaRPr lang="en-GB" sz="4400" dirty="0"/>
          </a:p>
          <a:p>
            <a:r>
              <a:rPr lang="en-GB" sz="4400" dirty="0" err="1"/>
              <a:t>Kūnchóng</a:t>
            </a:r>
            <a:endParaRPr lang="en-GB" sz="4400" dirty="0"/>
          </a:p>
          <a:p>
            <a:endParaRPr lang="en-GB" altLang="zh-CN" sz="4400" dirty="0"/>
          </a:p>
          <a:p>
            <a:r>
              <a:rPr lang="en-GB" altLang="zh-CN" sz="4400" dirty="0"/>
              <a:t>		  </a:t>
            </a:r>
            <a:r>
              <a:rPr lang="zh-CN" altLang="en-US" sz="4400" dirty="0"/>
              <a:t>昆虫</a:t>
            </a:r>
          </a:p>
        </p:txBody>
      </p:sp>
      <p:pic>
        <p:nvPicPr>
          <p:cNvPr id="40962" name="Picture 2" descr="C:\Users\gpb14233\AppData\Local\Microsoft\Windows\Temporary Internet Files\Content.IE5\EYUNEFHL\138746645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71" y="3040311"/>
            <a:ext cx="5304729" cy="324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5160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Bee</a:t>
            </a:r>
          </a:p>
        </p:txBody>
      </p:sp>
      <p:pic>
        <p:nvPicPr>
          <p:cNvPr id="41986" name="Picture 2" descr="C:\Users\gpb14233\AppData\Local\Microsoft\Windows\Temporary Internet Files\Content.IE5\6J0AERG3\2248426467_2c1959427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7" y="3250332"/>
            <a:ext cx="446449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20072" y="3356992"/>
            <a:ext cx="3923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latin typeface="Candara" panose="020E0502030303020204" pitchFamily="34" charset="0"/>
              </a:rPr>
              <a:t>Fēng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pPr algn="ctr"/>
            <a:r>
              <a:rPr lang="zh-CN" altLang="it-IT" sz="4400" dirty="0">
                <a:latin typeface="Candara" panose="020E0502030303020204" pitchFamily="34" charset="0"/>
              </a:rPr>
              <a:t>蜂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0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9993" y="1574255"/>
            <a:ext cx="46819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</a:rPr>
              <a:t>Animal  </a:t>
            </a:r>
          </a:p>
          <a:p>
            <a:endParaRPr lang="en-US" altLang="zh-CN" sz="4400" dirty="0">
              <a:solidFill>
                <a:prstClr val="black"/>
              </a:solidFill>
            </a:endParaRPr>
          </a:p>
          <a:p>
            <a:r>
              <a:rPr lang="en-US" sz="4400" dirty="0">
                <a:solidFill>
                  <a:prstClr val="black"/>
                </a:solidFill>
              </a:rPr>
              <a:t>D</a:t>
            </a:r>
            <a:r>
              <a:rPr lang="en-GB" sz="4400" dirty="0" err="1">
                <a:solidFill>
                  <a:prstClr val="black"/>
                </a:solidFill>
              </a:rPr>
              <a:t>òngwù</a:t>
            </a:r>
            <a:r>
              <a:rPr lang="en-GB" altLang="zh-CN" sz="4400" dirty="0">
                <a:solidFill>
                  <a:prstClr val="black"/>
                </a:solidFill>
              </a:rPr>
              <a:t>		  </a:t>
            </a:r>
          </a:p>
          <a:p>
            <a:endParaRPr lang="en-GB" altLang="zh-CN" sz="4400" dirty="0">
              <a:solidFill>
                <a:prstClr val="black"/>
              </a:solidFill>
            </a:endParaRPr>
          </a:p>
          <a:p>
            <a:r>
              <a:rPr lang="zh-CN" altLang="en-US" sz="4400" dirty="0">
                <a:solidFill>
                  <a:prstClr val="black"/>
                </a:solidFill>
              </a:rPr>
              <a:t>动物</a:t>
            </a:r>
            <a:endParaRPr lang="en-GB" sz="4400" dirty="0">
              <a:solidFill>
                <a:prstClr val="black"/>
              </a:solidFill>
            </a:endParaRPr>
          </a:p>
        </p:txBody>
      </p:sp>
      <p:pic>
        <p:nvPicPr>
          <p:cNvPr id="22535" name="Picture 7" descr="C:\Users\gpb14233\AppData\Local\Microsoft\Windows\Temporary Internet Files\Content.IE5\YL02FC8E\orange-fox-vector-clipart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14304"/>
            <a:ext cx="1760869" cy="192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gpb14233\AppData\Local\Microsoft\Windows\Temporary Internet Files\Content.IE5\9PADYDM6\owl-161583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39583"/>
            <a:ext cx="2767196" cy="22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C:\Users\gpb14233\AppData\Local\Microsoft\Windows\Temporary Internet Files\Content.IE5\6J0AERG3\clipart007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97913"/>
            <a:ext cx="2249908" cy="22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C:\Users\gpb14233\AppData\Local\Microsoft\Windows\Temporary Internet Files\Content.IE5\6J0AERG3\bird-singing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44824"/>
            <a:ext cx="1944216" cy="13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52" y="1257257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Caterpillar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1920" y="2852936"/>
            <a:ext cx="6400800" cy="1752600"/>
          </a:xfrm>
        </p:spPr>
        <p:txBody>
          <a:bodyPr/>
          <a:lstStyle/>
          <a:p>
            <a:r>
              <a:rPr lang="it-IT" sz="4000" dirty="0" err="1"/>
              <a:t>Máochóng</a:t>
            </a:r>
            <a:endParaRPr lang="it-IT" sz="4000" dirty="0"/>
          </a:p>
          <a:p>
            <a:endParaRPr lang="it-IT" sz="4000" dirty="0"/>
          </a:p>
          <a:p>
            <a:r>
              <a:rPr lang="zh-CN" altLang="it-IT" sz="4000" dirty="0"/>
              <a:t>毛虫</a:t>
            </a:r>
            <a:endParaRPr lang="it-IT" sz="4000" dirty="0"/>
          </a:p>
          <a:p>
            <a:endParaRPr lang="en-GB" sz="4000" dirty="0"/>
          </a:p>
        </p:txBody>
      </p:sp>
      <p:pic>
        <p:nvPicPr>
          <p:cNvPr id="43010" name="Picture 2" descr="C:\Users\gpb14233\AppData\Local\Microsoft\Windows\Temporary Internet Files\Content.IE5\7WUXOGGD\caterpillar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6200"/>
            <a:ext cx="5616624" cy="23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6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037735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Butterfly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1880" y="2708920"/>
            <a:ext cx="6400800" cy="1752600"/>
          </a:xfrm>
        </p:spPr>
        <p:txBody>
          <a:bodyPr/>
          <a:lstStyle/>
          <a:p>
            <a:r>
              <a:rPr lang="it-IT" sz="4400" dirty="0" err="1"/>
              <a:t>Di</a:t>
            </a:r>
            <a:r>
              <a:rPr lang="it-IT" altLang="zh-CN" sz="4400" dirty="0" err="1"/>
              <a:t>é</a:t>
            </a:r>
            <a:endParaRPr lang="it-IT" altLang="zh-CN" sz="4400" dirty="0"/>
          </a:p>
          <a:p>
            <a:endParaRPr lang="it-IT" sz="4400" dirty="0"/>
          </a:p>
          <a:p>
            <a:r>
              <a:rPr lang="zh-CN" altLang="it-IT" sz="4400" dirty="0"/>
              <a:t>蝶</a:t>
            </a:r>
            <a:endParaRPr lang="en-GB" sz="4400" dirty="0"/>
          </a:p>
        </p:txBody>
      </p:sp>
      <p:pic>
        <p:nvPicPr>
          <p:cNvPr id="44034" name="Picture 2" descr="C:\Users\gpb14233\AppData\Local\Microsoft\Windows\Temporary Internet Files\Content.IE5\VK9RZAI2\Flying-Blue-Butterfly-2015073138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4032448" cy="31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9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Ladybird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112" y="3356992"/>
            <a:ext cx="3178696" cy="3322596"/>
          </a:xfrm>
        </p:spPr>
        <p:txBody>
          <a:bodyPr/>
          <a:lstStyle/>
          <a:p>
            <a:pPr algn="ctr"/>
            <a:r>
              <a:rPr lang="it-IT" sz="4400" dirty="0" err="1"/>
              <a:t>Piáochóng</a:t>
            </a:r>
            <a:endParaRPr lang="it-IT" sz="4400" dirty="0"/>
          </a:p>
          <a:p>
            <a:pPr algn="ctr"/>
            <a:endParaRPr lang="it-IT" sz="4400" dirty="0"/>
          </a:p>
          <a:p>
            <a:pPr algn="ctr"/>
            <a:r>
              <a:rPr lang="zh-CN" altLang="it-IT" sz="4400" dirty="0"/>
              <a:t>瓢虫 </a:t>
            </a:r>
            <a:endParaRPr lang="en-GB" sz="4400" dirty="0"/>
          </a:p>
        </p:txBody>
      </p:sp>
      <p:pic>
        <p:nvPicPr>
          <p:cNvPr id="45058" name="Picture 2" descr="C:\Users\gpb14233\AppData\Local\Microsoft\Windows\Temporary Internet Files\Content.IE5\VXIR3EQE\Seven-spot_ladybird_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5600"/>
            <a:ext cx="46805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04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Grasshopper</a:t>
            </a:r>
          </a:p>
        </p:txBody>
      </p:sp>
      <p:pic>
        <p:nvPicPr>
          <p:cNvPr id="46082" name="Picture 2" descr="C:\Users\gpb14233\AppData\Local\Microsoft\Windows\Temporary Internet Files\Content.IE5\EYUNEFHL\grasshoppe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" y="2708920"/>
            <a:ext cx="4248472" cy="33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30416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latin typeface="Candara" panose="020E0502030303020204" pitchFamily="34" charset="0"/>
              </a:rPr>
              <a:t>Zhàchóng</a:t>
            </a:r>
            <a:endParaRPr lang="it-IT" sz="4400" dirty="0">
              <a:latin typeface="Candara" panose="020E0502030303020204" pitchFamily="34" charset="0"/>
            </a:endParaRPr>
          </a:p>
          <a:p>
            <a:pPr algn="ctr"/>
            <a:endParaRPr lang="it-IT" sz="4400" dirty="0">
              <a:latin typeface="Candara" panose="020E0502030303020204" pitchFamily="34" charset="0"/>
            </a:endParaRPr>
          </a:p>
          <a:p>
            <a:pPr algn="ctr"/>
            <a:r>
              <a:rPr lang="zh-CN" altLang="it-IT" sz="4400" dirty="0">
                <a:latin typeface="Candara" panose="020E0502030303020204" pitchFamily="34" charset="0"/>
              </a:rPr>
              <a:t>蚱虫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71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Fly</a:t>
            </a:r>
          </a:p>
        </p:txBody>
      </p:sp>
      <p:pic>
        <p:nvPicPr>
          <p:cNvPr id="47106" name="Picture 2" descr="C:\Users\gpb14233\AppData\Local\Microsoft\Windows\Temporary Internet Files\Content.IE5\YL02FC8E\200px-FighterFlyARCAD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3312368" cy="27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652120" y="3284984"/>
            <a:ext cx="3672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Candara" panose="020E0502030303020204" pitchFamily="34" charset="0"/>
              </a:rPr>
              <a:t>Yíng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蝇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23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252736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</a:rPr>
              <a:t>Worm</a:t>
            </a:r>
          </a:p>
        </p:txBody>
      </p:sp>
      <p:pic>
        <p:nvPicPr>
          <p:cNvPr id="48130" name="Picture 2" descr="C:\Users\gpb14233\AppData\Local\Microsoft\Windows\Temporary Internet Files\Content.IE5\6J0AERG3\worm_tea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06623"/>
            <a:ext cx="27241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gpb14233\AppData\Local\Microsoft\Windows\Temporary Internet Files\Content.IE5\B8NFIUNS\worm_0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09999"/>
            <a:ext cx="2962672" cy="2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572000" y="4180834"/>
            <a:ext cx="3682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/>
              <a:t>Chóngzi</a:t>
            </a:r>
            <a:endParaRPr lang="it-IT" sz="4400" dirty="0"/>
          </a:p>
          <a:p>
            <a:pPr algn="ctr"/>
            <a:endParaRPr lang="it-IT" sz="4400" dirty="0"/>
          </a:p>
          <a:p>
            <a:pPr algn="ctr"/>
            <a:r>
              <a:rPr lang="zh-CN" altLang="it-IT" sz="4400" dirty="0"/>
              <a:t>虫子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279407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99992" y="1787329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ndara" panose="020E0502030303020204" pitchFamily="34" charset="0"/>
              </a:rPr>
              <a:t>Tree</a:t>
            </a:r>
          </a:p>
          <a:p>
            <a:r>
              <a:rPr lang="en-GB" sz="4400" dirty="0">
                <a:latin typeface="Candara" panose="020E0502030303020204" pitchFamily="34" charset="0"/>
              </a:rPr>
              <a:t>  </a:t>
            </a:r>
          </a:p>
          <a:p>
            <a:r>
              <a:rPr lang="it-IT" altLang="zh-CN" sz="4400" dirty="0">
                <a:latin typeface="Candara" panose="020E0502030303020204" pitchFamily="34" charset="0"/>
              </a:rPr>
              <a:t>S</a:t>
            </a:r>
            <a:r>
              <a:rPr lang="en-GB" sz="4400" dirty="0" err="1">
                <a:latin typeface="Candara" panose="020E0502030303020204" pitchFamily="34" charset="0"/>
              </a:rPr>
              <a:t>hù</a:t>
            </a:r>
            <a:r>
              <a:rPr lang="en-GB" altLang="zh-CN" sz="4400" dirty="0">
                <a:latin typeface="Candara" panose="020E0502030303020204" pitchFamily="34" charset="0"/>
              </a:rPr>
              <a:t>		</a:t>
            </a:r>
          </a:p>
          <a:p>
            <a:r>
              <a:rPr lang="en-GB" altLang="zh-CN" sz="4400" dirty="0">
                <a:latin typeface="Candara" panose="020E0502030303020204" pitchFamily="34" charset="0"/>
              </a:rPr>
              <a:t>  	    </a:t>
            </a:r>
          </a:p>
          <a:p>
            <a:r>
              <a:rPr lang="zh-CN" altLang="en-US" sz="4400" dirty="0">
                <a:latin typeface="Candara" panose="020E0502030303020204" pitchFamily="34" charset="0"/>
              </a:rPr>
              <a:t>树</a:t>
            </a:r>
            <a:endParaRPr lang="en-GB" sz="4400" dirty="0">
              <a:latin typeface="Candara" panose="020E0502030303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03" y="4221088"/>
            <a:ext cx="278789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C:\Users\gpb14233\AppData\Local\Microsoft\Windows\Temporary Internet Files\Content.IE5\VXIR3EQE\whispytre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710318" cy="455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Treehouse</a:t>
            </a:r>
          </a:p>
        </p:txBody>
      </p:sp>
      <p:pic>
        <p:nvPicPr>
          <p:cNvPr id="50178" name="Picture 2" descr="C:\Users\gpb14233\AppData\Local\Microsoft\Windows\Temporary Internet Files\Content.IE5\B8NFIUNS\Tree-House-Glass-Window-Wooden-Stairs-Wooden-Lof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" y="3284984"/>
            <a:ext cx="4893324" cy="25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186556" y="3284984"/>
            <a:ext cx="2952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Candara" panose="020E0502030303020204" pitchFamily="34" charset="0"/>
              </a:rPr>
              <a:t>Shùwū</a:t>
            </a:r>
            <a:endParaRPr lang="it-IT" sz="4400" dirty="0">
              <a:latin typeface="Candara" panose="020E0502030303020204" pitchFamily="34" charset="0"/>
            </a:endParaRPr>
          </a:p>
          <a:p>
            <a:endParaRPr lang="it-IT" sz="4400" dirty="0">
              <a:latin typeface="Candara" panose="020E0502030303020204" pitchFamily="34" charset="0"/>
            </a:endParaRPr>
          </a:p>
          <a:p>
            <a:r>
              <a:rPr lang="zh-CN" altLang="it-IT" sz="4400" dirty="0">
                <a:latin typeface="Candara" panose="020E0502030303020204" pitchFamily="34" charset="0"/>
              </a:rPr>
              <a:t>树屋</a:t>
            </a:r>
            <a:endParaRPr lang="it-IT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7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388397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Pond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3116560"/>
            <a:ext cx="6400800" cy="175260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2226" name="Picture 2" descr="C:\Users\gpb14233\AppData\Local\Microsoft\Windows\Temporary Internet Files\Content.IE5\B8NFIUNS\Flickr_-_brewbooks_-_Koi_Po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008204" y="3303431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>
                <a:latin typeface="Candara" panose="020E0502030303020204" pitchFamily="34" charset="0"/>
                <a:cs typeface="Times New Roman" panose="02020603050405020304" pitchFamily="18" charset="0"/>
              </a:rPr>
              <a:t>Chí</a:t>
            </a:r>
            <a:endParaRPr lang="it-IT" sz="4000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endParaRPr lang="it-IT" altLang="zh-CN" sz="4000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r>
              <a:rPr lang="zh-CN" altLang="it-IT" sz="4000" b="1" dirty="0">
                <a:latin typeface="Candara" panose="020E0502030303020204" pitchFamily="34" charset="0"/>
                <a:cs typeface="Times New Roman" panose="02020603050405020304" pitchFamily="18" charset="0"/>
              </a:rPr>
              <a:t>池</a:t>
            </a:r>
            <a:endParaRPr lang="it-IT" sz="4000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66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31840" y="1484784"/>
            <a:ext cx="4393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Water </a:t>
            </a:r>
          </a:p>
          <a:p>
            <a:r>
              <a:rPr lang="en-GB" sz="4400" dirty="0"/>
              <a:t>                                     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26" y="1340768"/>
            <a:ext cx="3550513" cy="81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171887" cy="21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50939" y="2728443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3200" dirty="0" err="1">
                <a:latin typeface="Candara" panose="020E0502030303020204" pitchFamily="34" charset="0"/>
              </a:rPr>
              <a:t>Shuĭ</a:t>
            </a:r>
            <a:endParaRPr lang="it-IT" altLang="zh-CN" sz="3200" dirty="0">
              <a:latin typeface="Candara" panose="020E0502030303020204" pitchFamily="34" charset="0"/>
            </a:endParaRPr>
          </a:p>
          <a:p>
            <a:pPr algn="ctr"/>
            <a:endParaRPr lang="it-IT" altLang="zh-CN" sz="3200" dirty="0">
              <a:latin typeface="Candara" panose="020E0502030303020204" pitchFamily="34" charset="0"/>
            </a:endParaRPr>
          </a:p>
          <a:p>
            <a:pPr algn="ctr"/>
            <a:r>
              <a:rPr lang="zh-CN" altLang="it-IT" sz="3200" dirty="0">
                <a:latin typeface="Candara" panose="020E0502030303020204" pitchFamily="34" charset="0"/>
              </a:rPr>
              <a:t>水</a:t>
            </a:r>
            <a:endParaRPr lang="it-IT" sz="3200" dirty="0">
              <a:latin typeface="Candara" panose="020E0502030303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3" y="4437112"/>
            <a:ext cx="3600400" cy="20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  <a:latin typeface="+mj-lt"/>
              </a:rPr>
              <a:t>Bird</a:t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/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 err="1">
                <a:solidFill>
                  <a:schemeClr val="tx1"/>
                </a:solidFill>
                <a:latin typeface="+mj-lt"/>
              </a:rPr>
              <a:t>Niăo</a:t>
            </a:r>
            <a:r>
              <a:rPr lang="en-GB" b="0" dirty="0">
                <a:solidFill>
                  <a:schemeClr val="tx1"/>
                </a:solidFill>
                <a:latin typeface="+mj-lt"/>
              </a:rPr>
              <a:t/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en-GB" b="0" dirty="0">
                <a:solidFill>
                  <a:schemeClr val="tx1"/>
                </a:solidFill>
                <a:latin typeface="+mj-lt"/>
              </a:rPr>
              <a:t/>
            </a:r>
            <a:br>
              <a:rPr lang="en-GB" b="0" dirty="0">
                <a:solidFill>
                  <a:schemeClr val="tx1"/>
                </a:solidFill>
                <a:latin typeface="+mj-lt"/>
              </a:rPr>
            </a:br>
            <a:r>
              <a:rPr lang="zh-CN" altLang="it-IT" sz="4400" b="0" dirty="0">
                <a:solidFill>
                  <a:schemeClr val="tx1"/>
                </a:solidFill>
                <a:latin typeface="+mj-lt"/>
              </a:rPr>
              <a:t>鸟</a:t>
            </a:r>
            <a:endParaRPr lang="en-GB" sz="4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554" name="Picture 2" descr="C:\Users\gpb14233\AppData\Local\Microsoft\Windows\Temporary Internet Files\Content.IE5\6J0AERG3\Colorful-Bird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7" y="3335052"/>
            <a:ext cx="2880320" cy="26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6" y="2199016"/>
            <a:ext cx="322279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08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River </a:t>
            </a:r>
          </a:p>
          <a:p>
            <a:r>
              <a:rPr lang="en-GB" sz="4400" dirty="0"/>
              <a:t> </a:t>
            </a:r>
          </a:p>
          <a:p>
            <a:r>
              <a:rPr lang="en-GB" sz="4400" dirty="0" err="1"/>
              <a:t>Hé</a:t>
            </a:r>
            <a:r>
              <a:rPr lang="en-GB" altLang="zh-CN" sz="4400" dirty="0"/>
              <a:t>		  	</a:t>
            </a:r>
          </a:p>
          <a:p>
            <a:r>
              <a:rPr lang="zh-CN" altLang="en-US" sz="4400" dirty="0"/>
              <a:t>河</a:t>
            </a:r>
            <a:endParaRPr lang="en-GB" sz="4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1886"/>
            <a:ext cx="3408040" cy="173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17" y="1628800"/>
            <a:ext cx="527595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1700808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Stream </a:t>
            </a:r>
          </a:p>
          <a:p>
            <a:endParaRPr lang="en-GB" sz="4400" dirty="0"/>
          </a:p>
          <a:p>
            <a:r>
              <a:rPr lang="it-IT" sz="4400" dirty="0"/>
              <a:t>X</a:t>
            </a:r>
            <a:r>
              <a:rPr lang="en-GB" sz="4400" dirty="0" err="1"/>
              <a:t>iǎoxī</a:t>
            </a:r>
            <a:r>
              <a:rPr lang="en-GB" altLang="zh-CN" sz="4400" dirty="0"/>
              <a:t>		        </a:t>
            </a:r>
          </a:p>
          <a:p>
            <a:endParaRPr lang="en-GB" altLang="zh-CN" sz="4400" dirty="0"/>
          </a:p>
          <a:p>
            <a:r>
              <a:rPr lang="zh-CN" altLang="en-US" sz="4400" dirty="0"/>
              <a:t>小溪</a:t>
            </a:r>
            <a:endParaRPr lang="en-GB" sz="4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6408712" cy="309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8327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Waterfall</a:t>
            </a:r>
          </a:p>
        </p:txBody>
      </p:sp>
      <p:pic>
        <p:nvPicPr>
          <p:cNvPr id="53251" name="Picture 3" descr="C:\Users\gpb14233\AppData\Local\Microsoft\Windows\Temporary Internet Files\Content.IE5\B8NFIUNS\Fuipisia_waterfall_-_Samo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57" y="2996952"/>
            <a:ext cx="49685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32F6CA1-BEDD-4B6C-958E-062AA570BDE9}"/>
              </a:ext>
            </a:extLst>
          </p:cNvPr>
          <p:cNvSpPr txBox="1"/>
          <p:nvPr/>
        </p:nvSpPr>
        <p:spPr>
          <a:xfrm>
            <a:off x="539552" y="335699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>
                <a:latin typeface="Candara" panose="020E0502030303020204" pitchFamily="34" charset="0"/>
              </a:rPr>
              <a:t>Pù</a:t>
            </a:r>
            <a:endParaRPr lang="it-IT" sz="4000" dirty="0">
              <a:latin typeface="Candara" panose="020E0502030303020204" pitchFamily="34" charset="0"/>
            </a:endParaRPr>
          </a:p>
          <a:p>
            <a:endParaRPr lang="it-IT" sz="4000" dirty="0">
              <a:latin typeface="Candara" panose="020E0502030303020204" pitchFamily="34" charset="0"/>
            </a:endParaRPr>
          </a:p>
          <a:p>
            <a:r>
              <a:rPr lang="zh-CN" altLang="it-IT" sz="4000" dirty="0">
                <a:latin typeface="Candara" panose="020E0502030303020204" pitchFamily="34" charset="0"/>
              </a:rPr>
              <a:t>瀑</a:t>
            </a:r>
            <a:endParaRPr lang="it-IT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47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                     Fire  </a:t>
            </a:r>
          </a:p>
          <a:p>
            <a:r>
              <a:rPr lang="it-IT" sz="4400" dirty="0"/>
              <a:t>H</a:t>
            </a:r>
            <a:r>
              <a:rPr lang="en-GB" sz="4400" dirty="0" err="1"/>
              <a:t>uǒ</a:t>
            </a:r>
            <a:r>
              <a:rPr lang="en-GB" altLang="zh-CN" sz="4400" dirty="0"/>
              <a:t>	</a:t>
            </a:r>
          </a:p>
          <a:p>
            <a:r>
              <a:rPr lang="en-GB" altLang="zh-CN" sz="4400" dirty="0"/>
              <a:t>	                                   </a:t>
            </a:r>
            <a:r>
              <a:rPr lang="zh-CN" altLang="en-US" sz="4400" dirty="0"/>
              <a:t>火</a:t>
            </a:r>
            <a:endParaRPr lang="en-GB" sz="4400" dirty="0"/>
          </a:p>
        </p:txBody>
      </p:sp>
      <p:pic>
        <p:nvPicPr>
          <p:cNvPr id="9222" name="Picture 6" descr="C:\Users\Xsb14198\Desktop\New folder (2)\hu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5" y="4653136"/>
            <a:ext cx="4150764" cy="152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C:\Users\gpb14233\AppData\Local\Microsoft\Windows\Temporary Internet Files\Content.IE5\9PADYDM6\camp-fire-14427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2420888"/>
            <a:ext cx="244827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79712" y="1916832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Sun  </a:t>
            </a:r>
          </a:p>
          <a:p>
            <a:endParaRPr lang="en-GB" sz="4400" dirty="0"/>
          </a:p>
          <a:p>
            <a:r>
              <a:rPr lang="en-GB" sz="4400" dirty="0" err="1"/>
              <a:t>Tàiyáng</a:t>
            </a:r>
            <a:r>
              <a:rPr lang="en-GB" altLang="zh-CN" sz="4400" dirty="0"/>
              <a:t>		  </a:t>
            </a:r>
          </a:p>
          <a:p>
            <a:endParaRPr lang="en-GB" altLang="zh-CN" sz="4400" dirty="0"/>
          </a:p>
          <a:p>
            <a:r>
              <a:rPr lang="zh-CN" altLang="en-US" sz="4400" dirty="0"/>
              <a:t>太阳</a:t>
            </a:r>
            <a:endParaRPr lang="en-GB" sz="4400" dirty="0"/>
          </a:p>
        </p:txBody>
      </p:sp>
      <p:pic>
        <p:nvPicPr>
          <p:cNvPr id="55298" name="Picture 2" descr="C:\Users\gpb14233\AppData\Local\Microsoft\Windows\Temporary Internet Files\Content.IE5\9PADYDM6\good_sun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104456" cy="40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Moon </a:t>
            </a:r>
          </a:p>
          <a:p>
            <a:endParaRPr lang="en-GB" sz="4400" dirty="0"/>
          </a:p>
          <a:p>
            <a:r>
              <a:rPr lang="en-GB" sz="4400" dirty="0" err="1"/>
              <a:t>Yuèliang</a:t>
            </a:r>
            <a:endParaRPr lang="en-GB" sz="4400" dirty="0"/>
          </a:p>
          <a:p>
            <a:r>
              <a:rPr lang="en-GB" altLang="zh-CN" sz="4400" dirty="0"/>
              <a:t>		  </a:t>
            </a:r>
          </a:p>
          <a:p>
            <a:r>
              <a:rPr lang="zh-CN" altLang="en-US" sz="4400" dirty="0"/>
              <a:t>月亮</a:t>
            </a:r>
            <a:endParaRPr lang="en-GB" sz="4400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64" y="1412776"/>
            <a:ext cx="2952328" cy="22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242133"/>
            <a:ext cx="40767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 descr="C:\Users\gpb14233\AppData\Local\Microsoft\Windows\Temporary Internet Files\Content.IE5\6J0AERG3\yellow-moo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75694"/>
            <a:ext cx="2277814" cy="246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Stars </a:t>
            </a:r>
          </a:p>
          <a:p>
            <a:endParaRPr lang="en-GB" sz="4400" dirty="0"/>
          </a:p>
          <a:p>
            <a:r>
              <a:rPr lang="en-GB" sz="4400" dirty="0" err="1"/>
              <a:t>Xīngxing</a:t>
            </a:r>
            <a:r>
              <a:rPr lang="en-GB" altLang="zh-CN" sz="4400" dirty="0"/>
              <a:t>		   </a:t>
            </a:r>
          </a:p>
          <a:p>
            <a:endParaRPr lang="en-GB" altLang="zh-CN" sz="4400" dirty="0"/>
          </a:p>
          <a:p>
            <a:r>
              <a:rPr lang="zh-CN" altLang="en-US" sz="4400" dirty="0"/>
              <a:t>星星</a:t>
            </a:r>
            <a:endParaRPr lang="en-GB" sz="440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350860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</a:rPr>
              <a:t>Sky  </a:t>
            </a:r>
          </a:p>
          <a:p>
            <a:endParaRPr lang="en-GB" sz="4400" dirty="0">
              <a:solidFill>
                <a:prstClr val="black"/>
              </a:solidFill>
            </a:endParaRPr>
          </a:p>
          <a:p>
            <a:r>
              <a:rPr lang="en-GB" sz="4400" dirty="0" err="1">
                <a:solidFill>
                  <a:prstClr val="black"/>
                </a:solidFill>
              </a:rPr>
              <a:t>Tiānkōng</a:t>
            </a:r>
            <a:r>
              <a:rPr lang="en-GB" altLang="zh-CN" sz="4400" dirty="0">
                <a:solidFill>
                  <a:prstClr val="black"/>
                </a:solidFill>
              </a:rPr>
              <a:t>		  </a:t>
            </a:r>
          </a:p>
          <a:p>
            <a:endParaRPr lang="en-GB" altLang="zh-CN" sz="4400" dirty="0">
              <a:solidFill>
                <a:prstClr val="black"/>
              </a:solidFill>
            </a:endParaRPr>
          </a:p>
          <a:p>
            <a:r>
              <a:rPr lang="zh-CN" altLang="en-US" sz="4400" dirty="0">
                <a:solidFill>
                  <a:prstClr val="black"/>
                </a:solidFill>
              </a:rPr>
              <a:t>天空</a:t>
            </a:r>
            <a:endParaRPr lang="en-GB" sz="4400" dirty="0">
              <a:solidFill>
                <a:prstClr val="black"/>
              </a:solidFill>
            </a:endParaRPr>
          </a:p>
        </p:txBody>
      </p:sp>
      <p:pic>
        <p:nvPicPr>
          <p:cNvPr id="57346" name="Picture 2" descr="C:\Users\gpb14233\AppData\Local\Microsoft\Windows\Temporary Internet Files\Content.IE5\7WUXOGGD\full-cartoon-cloud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51845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45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287379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Cloud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88640" y="2994145"/>
            <a:ext cx="6400800" cy="1752600"/>
          </a:xfrm>
        </p:spPr>
        <p:txBody>
          <a:bodyPr/>
          <a:lstStyle/>
          <a:p>
            <a:r>
              <a:rPr lang="en-GB" sz="3200" dirty="0" err="1"/>
              <a:t>Yún</a:t>
            </a:r>
            <a:endParaRPr lang="en-GB" sz="3200" dirty="0"/>
          </a:p>
          <a:p>
            <a:endParaRPr lang="en-GB" sz="3200" dirty="0"/>
          </a:p>
          <a:p>
            <a:r>
              <a:rPr lang="zh-CN" altLang="it-IT" sz="3200" dirty="0"/>
              <a:t>云</a:t>
            </a:r>
            <a:endParaRPr lang="en-GB" sz="3200" dirty="0"/>
          </a:p>
        </p:txBody>
      </p:sp>
      <p:pic>
        <p:nvPicPr>
          <p:cNvPr id="58370" name="Picture 2" descr="C:\Users\gpb14233\AppData\Local\Microsoft\Windows\Temporary Internet Files\Content.IE5\VXIR3EQE\stylized-basic-cloud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96952"/>
            <a:ext cx="5076056" cy="33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42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Wind</a:t>
            </a:r>
          </a:p>
        </p:txBody>
      </p:sp>
      <p:pic>
        <p:nvPicPr>
          <p:cNvPr id="59394" name="Picture 2" descr="C:\Users\gpb14233\AppData\Local\Microsoft\Windows\Temporary Internet Files\Content.IE5\VK9RZAI2\wind-lineart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65" y="2996952"/>
            <a:ext cx="417541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289BEA3-F13D-4542-9C1E-1E72E946C1C0}"/>
              </a:ext>
            </a:extLst>
          </p:cNvPr>
          <p:cNvSpPr txBox="1"/>
          <p:nvPr/>
        </p:nvSpPr>
        <p:spPr>
          <a:xfrm>
            <a:off x="964827" y="3284984"/>
            <a:ext cx="3607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Candara" panose="020E0502030303020204" pitchFamily="34" charset="0"/>
              </a:rPr>
              <a:t>Fēng</a:t>
            </a:r>
            <a:endParaRPr lang="it-IT" sz="3600" dirty="0">
              <a:latin typeface="Candara" panose="020E0502030303020204" pitchFamily="34" charset="0"/>
            </a:endParaRPr>
          </a:p>
          <a:p>
            <a:endParaRPr lang="it-IT" sz="3600" dirty="0">
              <a:latin typeface="Candara" panose="020E0502030303020204" pitchFamily="34" charset="0"/>
            </a:endParaRPr>
          </a:p>
          <a:p>
            <a:pPr algn="ctr"/>
            <a:r>
              <a:rPr lang="zh-CN" altLang="it-IT" sz="3600" dirty="0">
                <a:latin typeface="Candara" panose="020E0502030303020204" pitchFamily="34" charset="0"/>
              </a:rPr>
              <a:t>风</a:t>
            </a:r>
            <a:endParaRPr lang="it-IT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8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868" y="1829891"/>
            <a:ext cx="7772400" cy="1470025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Rabbit</a:t>
            </a: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r>
              <a:rPr lang="en-GB" b="0" dirty="0">
                <a:solidFill>
                  <a:schemeClr val="tx1"/>
                </a:solidFill>
              </a:rPr>
              <a:t/>
            </a:r>
            <a:br>
              <a:rPr lang="en-GB" b="0" dirty="0">
                <a:solidFill>
                  <a:schemeClr val="tx1"/>
                </a:solidFill>
              </a:rPr>
            </a:b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6904856" cy="967023"/>
          </a:xfrm>
        </p:spPr>
        <p:txBody>
          <a:bodyPr/>
          <a:lstStyle/>
          <a:p>
            <a:r>
              <a:rPr lang="it-IT" sz="4400" dirty="0" err="1">
                <a:solidFill>
                  <a:schemeClr val="tx1"/>
                </a:solidFill>
                <a:latin typeface="+mj-lt"/>
              </a:rPr>
              <a:t>Tùzi</a:t>
            </a:r>
            <a:r>
              <a:rPr lang="it-IT" sz="4400" dirty="0">
                <a:solidFill>
                  <a:schemeClr val="tx1"/>
                </a:solidFill>
                <a:latin typeface="+mj-lt"/>
              </a:rPr>
              <a:t> </a:t>
            </a:r>
            <a:endParaRPr lang="en-GB" sz="4400" dirty="0">
              <a:solidFill>
                <a:schemeClr val="tx1"/>
              </a:solidFill>
              <a:latin typeface="+mj-lt"/>
            </a:endParaRPr>
          </a:p>
          <a:p>
            <a:endParaRPr lang="en-GB" sz="4400" dirty="0">
              <a:latin typeface="+mj-lt"/>
            </a:endParaRPr>
          </a:p>
          <a:p>
            <a:r>
              <a:rPr lang="zh-CN" altLang="it-IT" sz="4400" dirty="0">
                <a:latin typeface="+mj-lt"/>
              </a:rPr>
              <a:t>                      </a:t>
            </a:r>
            <a:r>
              <a:rPr lang="zh-CN" altLang="it-IT" sz="6000" dirty="0">
                <a:solidFill>
                  <a:schemeClr val="tx1"/>
                </a:solidFill>
                <a:latin typeface="+mj-lt"/>
              </a:rPr>
              <a:t>兔子</a:t>
            </a:r>
            <a:endParaRPr lang="en-GB" sz="6000" dirty="0">
              <a:solidFill>
                <a:schemeClr val="tx1"/>
              </a:solidFill>
              <a:latin typeface="+mj-lt"/>
            </a:endParaRPr>
          </a:p>
          <a:p>
            <a:endParaRPr lang="en-GB" dirty="0"/>
          </a:p>
        </p:txBody>
      </p:sp>
      <p:pic>
        <p:nvPicPr>
          <p:cNvPr id="24578" name="Picture 2" descr="C:\Users\gpb14233\AppData\Local\Microsoft\Windows\Temporary Internet Files\Content.IE5\7WUXOGGD\lustige-tiere-zwei-kleine-hase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94283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03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Rain</a:t>
            </a:r>
          </a:p>
        </p:txBody>
      </p:sp>
      <p:pic>
        <p:nvPicPr>
          <p:cNvPr id="60418" name="Picture 2" descr="C:\Users\gpb14233\AppData\Local\Microsoft\Windows\Temporary Internet Files\Content.IE5\YL02FC8E\cloud1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708920"/>
            <a:ext cx="5926354" cy="37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860B266C-54E2-4D8A-AE54-03E3353C74F8}"/>
              </a:ext>
            </a:extLst>
          </p:cNvPr>
          <p:cNvSpPr txBox="1"/>
          <p:nvPr/>
        </p:nvSpPr>
        <p:spPr>
          <a:xfrm>
            <a:off x="601215" y="2996952"/>
            <a:ext cx="26026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latin typeface="Candara" panose="020E0502030303020204" pitchFamily="34" charset="0"/>
              </a:rPr>
              <a:t>Yŭ</a:t>
            </a:r>
            <a:endParaRPr lang="it-IT" sz="3600" dirty="0">
              <a:latin typeface="Candara" panose="020E0502030303020204" pitchFamily="34" charset="0"/>
            </a:endParaRPr>
          </a:p>
          <a:p>
            <a:endParaRPr lang="it-IT" sz="3600" dirty="0">
              <a:latin typeface="Candara" panose="020E0502030303020204" pitchFamily="34" charset="0"/>
            </a:endParaRPr>
          </a:p>
          <a:p>
            <a:endParaRPr lang="it-IT" sz="3600" dirty="0">
              <a:latin typeface="Candara" panose="020E0502030303020204" pitchFamily="34" charset="0"/>
            </a:endParaRPr>
          </a:p>
          <a:p>
            <a:pPr algn="ctr"/>
            <a:r>
              <a:rPr lang="zh-CN" altLang="it-IT" sz="3600" dirty="0">
                <a:latin typeface="Candara" panose="020E0502030303020204" pitchFamily="34" charset="0"/>
              </a:rPr>
              <a:t>雨</a:t>
            </a:r>
            <a:endParaRPr lang="it-IT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88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343088"/>
            <a:ext cx="8229600" cy="89217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Snow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924944"/>
            <a:ext cx="8229600" cy="1828800"/>
          </a:xfrm>
        </p:spPr>
        <p:txBody>
          <a:bodyPr/>
          <a:lstStyle/>
          <a:p>
            <a:r>
              <a:rPr lang="it-IT" sz="3200" dirty="0" err="1"/>
              <a:t>Xuě</a:t>
            </a:r>
            <a:endParaRPr lang="it-IT" sz="3200" dirty="0"/>
          </a:p>
          <a:p>
            <a:endParaRPr lang="it-IT" sz="3200" dirty="0"/>
          </a:p>
          <a:p>
            <a:r>
              <a:rPr lang="zh-CN" altLang="it-IT" sz="3200" dirty="0"/>
              <a:t>雪</a:t>
            </a:r>
            <a:endParaRPr lang="en-GB" sz="3200" dirty="0"/>
          </a:p>
        </p:txBody>
      </p:sp>
      <p:pic>
        <p:nvPicPr>
          <p:cNvPr id="61442" name="Picture 2" descr="C:\Users\gpb14233\AppData\Local\Microsoft\Windows\Temporary Internet Files\Content.IE5\VXIR3EQE\animated-snowflakes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375"/>
            <a:ext cx="58326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8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Snowman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3140968"/>
            <a:ext cx="8229600" cy="1828800"/>
          </a:xfrm>
        </p:spPr>
        <p:txBody>
          <a:bodyPr/>
          <a:lstStyle/>
          <a:p>
            <a:r>
              <a:rPr lang="it-IT" sz="3600" dirty="0" err="1"/>
              <a:t>Xuěrén</a:t>
            </a:r>
            <a:endParaRPr lang="it-IT" sz="3600" dirty="0"/>
          </a:p>
          <a:p>
            <a:endParaRPr lang="it-IT" sz="3600" dirty="0"/>
          </a:p>
          <a:p>
            <a:r>
              <a:rPr lang="zh-CN" altLang="it-IT" sz="3600" dirty="0"/>
              <a:t>雪人</a:t>
            </a:r>
            <a:endParaRPr lang="en-GB" sz="3600" dirty="0"/>
          </a:p>
        </p:txBody>
      </p:sp>
      <p:pic>
        <p:nvPicPr>
          <p:cNvPr id="62466" name="Picture 2" descr="C:\Users\gpb14233\AppData\Local\Microsoft\Windows\Temporary Internet Files\Content.IE5\6J0AERG3\snowma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40" y="2493889"/>
            <a:ext cx="405685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61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1628800"/>
            <a:ext cx="48965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Mountain  </a:t>
            </a:r>
          </a:p>
          <a:p>
            <a:endParaRPr lang="en-GB" sz="4400" dirty="0"/>
          </a:p>
          <a:p>
            <a:r>
              <a:rPr lang="it-IT" sz="4400" dirty="0"/>
              <a:t>S</a:t>
            </a:r>
            <a:r>
              <a:rPr lang="en-GB" sz="4400" dirty="0" err="1"/>
              <a:t>hān</a:t>
            </a:r>
            <a:r>
              <a:rPr lang="en-GB" altLang="zh-CN" sz="4400" dirty="0"/>
              <a:t>		  		</a:t>
            </a:r>
          </a:p>
          <a:p>
            <a:endParaRPr lang="en-GB" altLang="zh-CN" sz="4400" dirty="0"/>
          </a:p>
          <a:p>
            <a:r>
              <a:rPr lang="zh-CN" altLang="en-US" sz="4400" dirty="0"/>
              <a:t>山</a:t>
            </a:r>
            <a:endParaRPr lang="en-GB" sz="4400" dirty="0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557622" cy="180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C:\Users\gpb14233\AppData\Local\Microsoft\Windows\Temporary Internet Files\Content.IE5\6J0AERG3\143594239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81" y="3645024"/>
            <a:ext cx="5521120" cy="261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44551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Iceberg</a:t>
            </a:r>
          </a:p>
        </p:txBody>
      </p:sp>
      <p:pic>
        <p:nvPicPr>
          <p:cNvPr id="63490" name="Picture 2" descr="C:\Users\gpb14233\AppData\Local\Microsoft\Windows\Temporary Internet Files\Content.IE5\YL02FC8E\iceberg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6" y="3284984"/>
            <a:ext cx="6336704" cy="32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20D8E93-50DC-4BD0-A387-EDD019C6F4DE}"/>
              </a:ext>
            </a:extLst>
          </p:cNvPr>
          <p:cNvSpPr txBox="1"/>
          <p:nvPr/>
        </p:nvSpPr>
        <p:spPr>
          <a:xfrm>
            <a:off x="251520" y="3645024"/>
            <a:ext cx="2376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Candara" panose="020E0502030303020204" pitchFamily="34" charset="0"/>
              </a:rPr>
              <a:t>Bīngshān</a:t>
            </a:r>
            <a:endParaRPr lang="it-IT" sz="3200" dirty="0">
              <a:latin typeface="Candara" panose="020E0502030303020204" pitchFamily="34" charset="0"/>
            </a:endParaRPr>
          </a:p>
          <a:p>
            <a:endParaRPr lang="it-IT" sz="3200" dirty="0">
              <a:latin typeface="Candara" panose="020E0502030303020204" pitchFamily="34" charset="0"/>
            </a:endParaRPr>
          </a:p>
          <a:p>
            <a:endParaRPr lang="it-IT" sz="3200" dirty="0">
              <a:latin typeface="Candara" panose="020E0502030303020204" pitchFamily="34" charset="0"/>
            </a:endParaRPr>
          </a:p>
          <a:p>
            <a:r>
              <a:rPr lang="zh-CN" altLang="it-IT" sz="3200" dirty="0">
                <a:latin typeface="Candara" panose="020E0502030303020204" pitchFamily="34" charset="0"/>
              </a:rPr>
              <a:t>冰山</a:t>
            </a:r>
            <a:endParaRPr lang="it-IT" sz="3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9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Volcano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2530624" cy="2405608"/>
          </a:xfrm>
        </p:spPr>
        <p:txBody>
          <a:bodyPr/>
          <a:lstStyle/>
          <a:p>
            <a:r>
              <a:rPr lang="it-IT" sz="3600" dirty="0" err="1"/>
              <a:t>Huŏshān</a:t>
            </a:r>
            <a:endParaRPr lang="it-IT" sz="3600" dirty="0"/>
          </a:p>
          <a:p>
            <a:endParaRPr lang="it-IT" sz="3600" dirty="0"/>
          </a:p>
          <a:p>
            <a:r>
              <a:rPr lang="zh-CN" altLang="it-IT" sz="3600" dirty="0"/>
              <a:t>火山</a:t>
            </a:r>
            <a:endParaRPr lang="en-GB" sz="3600" dirty="0"/>
          </a:p>
        </p:txBody>
      </p:sp>
      <p:pic>
        <p:nvPicPr>
          <p:cNvPr id="64514" name="Picture 2" descr="C:\Users\gpb14233\AppData\Local\Microsoft\Windows\Temporary Internet Files\Content.IE5\7WUXOGGD\Volcano_ima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20" y="2895600"/>
            <a:ext cx="5621580" cy="38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74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9632" y="1052736"/>
            <a:ext cx="43939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                        Soil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 </a:t>
            </a:r>
            <a:r>
              <a:rPr lang="it-IT" sz="4400" dirty="0"/>
              <a:t>T</a:t>
            </a:r>
            <a:r>
              <a:rPr lang="en-GB" sz="4400" dirty="0"/>
              <a:t>ǔ</a:t>
            </a:r>
            <a:r>
              <a:rPr lang="en-GB" altLang="zh-CN" sz="4400" dirty="0"/>
              <a:t>			</a:t>
            </a:r>
            <a:r>
              <a:rPr lang="zh-CN" altLang="en-US" sz="4400" dirty="0"/>
              <a:t>土</a:t>
            </a:r>
            <a:endParaRPr lang="en-GB" sz="4400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3079"/>
            <a:ext cx="3240360" cy="21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C:\Users\Xsb14198\Desktop\1316168253-151800617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03" y="4725144"/>
            <a:ext cx="4230514" cy="158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9752" y="2350522"/>
            <a:ext cx="4393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Grass   </a:t>
            </a:r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824" y="1441693"/>
            <a:ext cx="3484176" cy="18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464496" cy="237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E44DEE5-F36C-4E18-9490-9440954EAF2A}"/>
              </a:ext>
            </a:extLst>
          </p:cNvPr>
          <p:cNvSpPr txBox="1"/>
          <p:nvPr/>
        </p:nvSpPr>
        <p:spPr>
          <a:xfrm>
            <a:off x="5659824" y="4005064"/>
            <a:ext cx="2944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Candara" panose="020E0502030303020204" pitchFamily="34" charset="0"/>
              </a:rPr>
              <a:t>Căo</a:t>
            </a:r>
            <a:endParaRPr lang="it-IT" sz="3600" dirty="0">
              <a:latin typeface="Candara" panose="020E0502030303020204" pitchFamily="34" charset="0"/>
            </a:endParaRPr>
          </a:p>
          <a:p>
            <a:endParaRPr lang="it-IT" sz="3600" dirty="0">
              <a:latin typeface="Candara" panose="020E0502030303020204" pitchFamily="34" charset="0"/>
            </a:endParaRPr>
          </a:p>
          <a:p>
            <a:r>
              <a:rPr lang="zh-CN" altLang="it-IT" sz="3600" dirty="0">
                <a:latin typeface="Candara" panose="020E0502030303020204" pitchFamily="34" charset="0"/>
              </a:rPr>
              <a:t>草</a:t>
            </a:r>
            <a:endParaRPr lang="it-IT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Ground  </a:t>
            </a:r>
          </a:p>
          <a:p>
            <a:endParaRPr lang="en-GB" sz="4400" dirty="0"/>
          </a:p>
          <a:p>
            <a:r>
              <a:rPr lang="it-IT" sz="4400" dirty="0"/>
              <a:t>D</a:t>
            </a:r>
            <a:r>
              <a:rPr lang="en-GB" sz="4400" dirty="0"/>
              <a:t>ì</a:t>
            </a:r>
            <a:r>
              <a:rPr lang="en-GB" altLang="zh-CN" sz="4400" dirty="0"/>
              <a:t>		  	</a:t>
            </a:r>
            <a:r>
              <a:rPr lang="zh-CN" altLang="en-US" sz="4400" dirty="0"/>
              <a:t>地</a:t>
            </a:r>
            <a:endParaRPr lang="en-GB" sz="4400" dirty="0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13532" r="-440"/>
          <a:stretch/>
        </p:blipFill>
        <p:spPr bwMode="auto">
          <a:xfrm>
            <a:off x="553476" y="4221088"/>
            <a:ext cx="8123376" cy="188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C:\Users\Xsb14198\Desktop\e59c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2844" cy="13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Woods </a:t>
            </a:r>
          </a:p>
          <a:p>
            <a:endParaRPr lang="en-GB" sz="4400" dirty="0"/>
          </a:p>
          <a:p>
            <a:r>
              <a:rPr lang="en-GB" sz="4400" dirty="0" err="1"/>
              <a:t>Shùlín</a:t>
            </a:r>
            <a:endParaRPr lang="en-GB" sz="4400" dirty="0"/>
          </a:p>
          <a:p>
            <a:r>
              <a:rPr lang="en-GB" altLang="zh-CN" sz="4400" dirty="0"/>
              <a:t>		  </a:t>
            </a:r>
          </a:p>
          <a:p>
            <a:r>
              <a:rPr lang="zh-CN" altLang="en-US" sz="4400" dirty="0"/>
              <a:t>树林</a:t>
            </a:r>
            <a:endParaRPr lang="en-GB" sz="4400" dirty="0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05" y="1772816"/>
            <a:ext cx="32403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 descr="C:\Users\gpb14233\AppData\Local\Microsoft\Windows\Temporary Internet Files\Content.IE5\EYUNEFHL\washington-rain-forest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31" y="3717032"/>
            <a:ext cx="5208240" cy="250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Fox</a:t>
            </a:r>
          </a:p>
        </p:txBody>
      </p:sp>
      <p:pic>
        <p:nvPicPr>
          <p:cNvPr id="25603" name="Picture 3" descr="C:\Users\gpb14233\AppData\Local\Microsoft\Windows\Temporary Internet Files\Content.IE5\6J0AERG3\Red_Fox_cub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40968"/>
            <a:ext cx="51949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                                                                                   </a:t>
            </a:r>
            <a:r>
              <a:rPr lang="it-IT" sz="4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Hú</a:t>
            </a:r>
            <a:r>
              <a:rPr 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</a:p>
          <a:p>
            <a:r>
              <a:rPr 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</a:t>
            </a:r>
          </a:p>
          <a:p>
            <a:r>
              <a:rPr 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</a:t>
            </a:r>
            <a:r>
              <a:rPr lang="zh-CN" alt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狐</a:t>
            </a:r>
            <a:r>
              <a:rPr 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</a:t>
            </a:r>
            <a:r>
              <a:rPr lang="it-IT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34757727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Park </a:t>
            </a:r>
          </a:p>
          <a:p>
            <a:endParaRPr lang="en-GB" sz="4400" dirty="0"/>
          </a:p>
          <a:p>
            <a:r>
              <a:rPr lang="en-GB" sz="4400" dirty="0" err="1"/>
              <a:t>Gōngyuán</a:t>
            </a:r>
            <a:r>
              <a:rPr lang="en-GB" altLang="zh-CN" sz="4400" dirty="0"/>
              <a:t>		 </a:t>
            </a:r>
          </a:p>
          <a:p>
            <a:endParaRPr lang="en-GB" altLang="zh-CN" sz="4400" dirty="0"/>
          </a:p>
          <a:p>
            <a:r>
              <a:rPr lang="en-GB" altLang="zh-CN" sz="4400" dirty="0"/>
              <a:t> </a:t>
            </a:r>
            <a:r>
              <a:rPr lang="zh-CN" altLang="en-US" sz="4400" dirty="0"/>
              <a:t>公园</a:t>
            </a:r>
            <a:endParaRPr lang="en-GB" sz="4400" dirty="0"/>
          </a:p>
        </p:txBody>
      </p:sp>
      <p:pic>
        <p:nvPicPr>
          <p:cNvPr id="19472" name="Picture 16" descr="C:\Users\gpb14233\AppData\Local\Microsoft\Windows\Temporary Internet Files\Content.IE5\YL02FC8E\640px-Shuangxi_Park_and_Chinese_Garden_Taipei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2484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99942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56592" y="2540496"/>
            <a:ext cx="6400800" cy="1752600"/>
          </a:xfrm>
        </p:spPr>
        <p:txBody>
          <a:bodyPr/>
          <a:lstStyle/>
          <a:p>
            <a:r>
              <a:rPr lang="en-GB" sz="3200" dirty="0" err="1"/>
              <a:t>Huāyuán</a:t>
            </a:r>
            <a:endParaRPr lang="en-GB" sz="3200" dirty="0"/>
          </a:p>
          <a:p>
            <a:endParaRPr lang="en-GB" sz="3200" dirty="0"/>
          </a:p>
          <a:p>
            <a:r>
              <a:rPr lang="zh-CN" altLang="it-IT" sz="3200" dirty="0"/>
              <a:t>花园</a:t>
            </a:r>
            <a:endParaRPr lang="en-GB" sz="3200" dirty="0"/>
          </a:p>
        </p:txBody>
      </p:sp>
      <p:pic>
        <p:nvPicPr>
          <p:cNvPr id="66562" name="Picture 2" descr="C:\Users\gpb14233\AppData\Local\Microsoft\Windows\Temporary Internet Files\Content.IE5\B8NFIUNS\Garde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" y="4293096"/>
            <a:ext cx="3168352" cy="21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:\Users\gpb14233\AppData\Local\Microsoft\Windows\Temporary Internet Files\Content.IE5\YL02FC8E\gi01a2014060613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3251328"/>
            <a:ext cx="4536504" cy="30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41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Beach</a:t>
            </a:r>
          </a:p>
        </p:txBody>
      </p:sp>
      <p:pic>
        <p:nvPicPr>
          <p:cNvPr id="73731" name="Picture 3" descr="C:\Users\gpb14233\AppData\Local\Microsoft\Windows\Temporary Internet Files\Content.IE5\B8NFIUNS\beach-girl-1425756241HwH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528392" cy="30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FA148D09-ACF3-4B8E-B9F5-07D65644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3827697"/>
            <a:ext cx="8229600" cy="1828800"/>
          </a:xfrm>
        </p:spPr>
        <p:txBody>
          <a:bodyPr/>
          <a:lstStyle/>
          <a:p>
            <a:r>
              <a:rPr lang="it-IT" sz="3200" dirty="0" err="1"/>
              <a:t>Tān</a:t>
            </a:r>
            <a:endParaRPr lang="it-IT" sz="3200" dirty="0"/>
          </a:p>
          <a:p>
            <a:endParaRPr lang="it-IT" sz="3200" dirty="0"/>
          </a:p>
          <a:p>
            <a:r>
              <a:rPr lang="zh-CN" altLang="it-IT" sz="3200" dirty="0"/>
              <a:t>滩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4694579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 err="1"/>
              <a:t>Hăi</a:t>
            </a:r>
            <a:endParaRPr lang="it-IT" sz="3200" dirty="0"/>
          </a:p>
          <a:p>
            <a:endParaRPr lang="it-IT" sz="3200" dirty="0"/>
          </a:p>
          <a:p>
            <a:r>
              <a:rPr lang="zh-CN" altLang="it-IT" sz="3200" dirty="0"/>
              <a:t>海</a:t>
            </a:r>
            <a:endParaRPr lang="en-GB" sz="3200" dirty="0"/>
          </a:p>
        </p:txBody>
      </p:sp>
      <p:pic>
        <p:nvPicPr>
          <p:cNvPr id="74754" name="Picture 2" descr="C:\Users\gpb14233\AppData\Local\Microsoft\Windows\Temporary Internet Files\Content.IE5\VXIR3EQE\underwater-fish-in-hawaii_1920x1200_5800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72" y="3284984"/>
            <a:ext cx="6153828" cy="32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48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1628800"/>
            <a:ext cx="47525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       Noisy </a:t>
            </a:r>
          </a:p>
          <a:p>
            <a:endParaRPr lang="en-GB" sz="4400" dirty="0"/>
          </a:p>
          <a:p>
            <a:r>
              <a:rPr lang="en-GB" sz="4400" dirty="0" err="1"/>
              <a:t>Chǎo</a:t>
            </a:r>
            <a:r>
              <a:rPr lang="en-GB" altLang="zh-CN" sz="4400" dirty="0"/>
              <a:t>		   </a:t>
            </a:r>
          </a:p>
          <a:p>
            <a:endParaRPr lang="en-GB" altLang="zh-CN" sz="4400" dirty="0"/>
          </a:p>
          <a:p>
            <a:r>
              <a:rPr lang="en-GB" altLang="zh-CN" sz="4400" dirty="0"/>
              <a:t> </a:t>
            </a:r>
            <a:r>
              <a:rPr lang="zh-CN" altLang="en-US" sz="4400" dirty="0"/>
              <a:t>吵</a:t>
            </a:r>
            <a:endParaRPr lang="en-GB" sz="4400" dirty="0"/>
          </a:p>
        </p:txBody>
      </p:sp>
      <p:pic>
        <p:nvPicPr>
          <p:cNvPr id="67586" name="Picture 2" descr="C:\Users\gpb14233\AppData\Local\Microsoft\Windows\Temporary Internet Files\Content.IE5\EYUNEFHL\too-noisy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75" y="3140968"/>
            <a:ext cx="48813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1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136" y="1628800"/>
            <a:ext cx="4393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Quiet  </a:t>
            </a:r>
          </a:p>
          <a:p>
            <a:endParaRPr lang="en-GB" sz="4400" dirty="0"/>
          </a:p>
          <a:p>
            <a:r>
              <a:rPr lang="en-GB" sz="4400" dirty="0"/>
              <a:t> </a:t>
            </a:r>
            <a:r>
              <a:rPr lang="en-GB" sz="4400" dirty="0" err="1"/>
              <a:t>ānjìng</a:t>
            </a:r>
            <a:r>
              <a:rPr lang="en-GB" altLang="zh-CN" sz="4400" dirty="0"/>
              <a:t>		       </a:t>
            </a:r>
          </a:p>
          <a:p>
            <a:endParaRPr lang="en-GB" altLang="zh-CN" sz="4400" dirty="0"/>
          </a:p>
          <a:p>
            <a:r>
              <a:rPr lang="zh-CN" altLang="en-US" sz="4400" dirty="0"/>
              <a:t>安静</a:t>
            </a:r>
            <a:endParaRPr lang="en-GB" sz="4400" dirty="0"/>
          </a:p>
        </p:txBody>
      </p:sp>
      <p:pic>
        <p:nvPicPr>
          <p:cNvPr id="68610" name="Picture 2" descr="C:\Users\gpb14233\AppData\Local\Microsoft\Windows\Temporary Internet Files\Content.IE5\VXIR3EQE\reading-clipar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2348880"/>
            <a:ext cx="532859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9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235" y="1432471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Peaceful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904" y="3592944"/>
            <a:ext cx="6400800" cy="1752600"/>
          </a:xfrm>
        </p:spPr>
        <p:txBody>
          <a:bodyPr/>
          <a:lstStyle/>
          <a:p>
            <a:r>
              <a:rPr lang="en-GB" sz="3600" dirty="0" err="1"/>
              <a:t>Níng</a:t>
            </a:r>
            <a:endParaRPr lang="en-GB" sz="3600" dirty="0"/>
          </a:p>
          <a:p>
            <a:endParaRPr lang="en-GB" sz="3600" dirty="0"/>
          </a:p>
          <a:p>
            <a:r>
              <a:rPr lang="zh-CN" altLang="it-IT" sz="3600" dirty="0"/>
              <a:t>宁</a:t>
            </a:r>
            <a:endParaRPr lang="en-GB" sz="3600" dirty="0"/>
          </a:p>
        </p:txBody>
      </p:sp>
      <p:pic>
        <p:nvPicPr>
          <p:cNvPr id="75778" name="Picture 2" descr="C:\Users\gpb14233\AppData\Local\Microsoft\Windows\Temporary Internet Files\Content.IE5\VK9RZAI2\Peaceful_walk_through_Kenwoo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9244"/>
            <a:ext cx="2843808" cy="188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Users\gpb14233\AppData\Local\Microsoft\Windows\Temporary Internet Files\Content.IE5\7WUXOGGD\36636-Clipart-Illustration-Of-A-Peaceful-Yellow-Duck-Smiling-And-Gesturing-The-Peace-Sign-With-His-Hand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15" y="3616501"/>
            <a:ext cx="244827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226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12087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Hot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48680" y="2636912"/>
            <a:ext cx="6400800" cy="1752600"/>
          </a:xfrm>
        </p:spPr>
        <p:txBody>
          <a:bodyPr/>
          <a:lstStyle/>
          <a:p>
            <a:endParaRPr lang="en-GB" dirty="0"/>
          </a:p>
          <a:p>
            <a:r>
              <a:rPr lang="en-GB" sz="3600" dirty="0"/>
              <a:t>R</a:t>
            </a:r>
            <a:r>
              <a:rPr lang="az-Cyrl-AZ" sz="3600" dirty="0"/>
              <a:t>ѐ</a:t>
            </a:r>
            <a:endParaRPr lang="it-IT" sz="3600" dirty="0"/>
          </a:p>
          <a:p>
            <a:endParaRPr lang="it-IT" sz="3600" dirty="0"/>
          </a:p>
          <a:p>
            <a:endParaRPr lang="it-IT" sz="3600" dirty="0"/>
          </a:p>
          <a:p>
            <a:r>
              <a:rPr lang="zh-CN" altLang="it-IT" sz="3600" dirty="0"/>
              <a:t>热</a:t>
            </a:r>
            <a:r>
              <a:rPr lang="zh-CN" altLang="it-IT" dirty="0"/>
              <a:t> </a:t>
            </a:r>
            <a:endParaRPr lang="en-GB" dirty="0"/>
          </a:p>
        </p:txBody>
      </p:sp>
      <p:pic>
        <p:nvPicPr>
          <p:cNvPr id="69634" name="Picture 2" descr="C:\Users\gpb14233\AppData\Local\Microsoft\Windows\Temporary Internet Files\Content.IE5\B8NFIUNS\PngMedium-burning-sun-with-angry-eyes-emotion-15564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3276344" cy="27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041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Cold</a:t>
            </a:r>
          </a:p>
        </p:txBody>
      </p:sp>
      <p:pic>
        <p:nvPicPr>
          <p:cNvPr id="70658" name="Picture 2" descr="C:\Users\gpb14233\AppData\Local\Microsoft\Windows\Temporary Internet Files\Content.IE5\VXIR3EQE\hot-cold-weather-4327917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" y="3933056"/>
            <a:ext cx="3293074" cy="24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gpb14233\AppData\Local\Microsoft\Windows\Temporary Internet Files\Content.IE5\EYUNEFHL\Pinga_cor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01157"/>
            <a:ext cx="2448272" cy="31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9731F9F-128D-447E-BF4D-6B526103ABA7}"/>
              </a:ext>
            </a:extLst>
          </p:cNvPr>
          <p:cNvSpPr txBox="1"/>
          <p:nvPr/>
        </p:nvSpPr>
        <p:spPr>
          <a:xfrm>
            <a:off x="3923928" y="3501008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Candara" panose="020E0502030303020204" pitchFamily="34" charset="0"/>
              </a:rPr>
              <a:t>Lěng</a:t>
            </a:r>
            <a:endParaRPr lang="it-IT" sz="3600" dirty="0">
              <a:latin typeface="Candara" panose="020E0502030303020204" pitchFamily="34" charset="0"/>
            </a:endParaRPr>
          </a:p>
          <a:p>
            <a:endParaRPr lang="it-IT" sz="3600" dirty="0">
              <a:latin typeface="Candara" panose="020E0502030303020204" pitchFamily="34" charset="0"/>
            </a:endParaRPr>
          </a:p>
          <a:p>
            <a:endParaRPr lang="it-IT" sz="3600" dirty="0">
              <a:latin typeface="Candara" panose="020E0502030303020204" pitchFamily="34" charset="0"/>
            </a:endParaRPr>
          </a:p>
          <a:p>
            <a:r>
              <a:rPr lang="zh-CN" altLang="it-IT" sz="3600" dirty="0">
                <a:latin typeface="Candara" panose="020E0502030303020204" pitchFamily="34" charset="0"/>
              </a:rPr>
              <a:t>冷</a:t>
            </a:r>
            <a:endParaRPr lang="it-IT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853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384697"/>
            <a:ext cx="8229600" cy="89217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Big</a:t>
            </a:r>
          </a:p>
        </p:txBody>
      </p:sp>
      <p:pic>
        <p:nvPicPr>
          <p:cNvPr id="71682" name="Picture 2" descr="C:\Users\gpb14233\AppData\Local\Microsoft\Windows\Temporary Internet Files\Content.IE5\YL02FC8E\7696270924_23ae1dc646_z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93" y="2780928"/>
            <a:ext cx="533630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582A1F0-B1E9-487E-9D2F-BA5C8B076336}"/>
              </a:ext>
            </a:extLst>
          </p:cNvPr>
          <p:cNvSpPr txBox="1"/>
          <p:nvPr/>
        </p:nvSpPr>
        <p:spPr>
          <a:xfrm>
            <a:off x="1259632" y="3068960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Candara" panose="020E0502030303020204" pitchFamily="34" charset="0"/>
                <a:cs typeface="Times New Roman" panose="02020603050405020304" pitchFamily="18" charset="0"/>
              </a:rPr>
              <a:t>Dà</a:t>
            </a:r>
          </a:p>
          <a:p>
            <a:endParaRPr lang="it-IT" sz="3600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endParaRPr lang="it-IT" sz="3600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r>
              <a:rPr lang="zh-CN" altLang="it-IT" sz="3600" dirty="0">
                <a:latin typeface="Candara" panose="020E0502030303020204" pitchFamily="34" charset="0"/>
                <a:cs typeface="Times New Roman" panose="02020603050405020304" pitchFamily="18" charset="0"/>
              </a:rPr>
              <a:t>大</a:t>
            </a:r>
            <a:endParaRPr lang="it-IT" sz="3600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                                                                                       </a:t>
            </a:r>
            <a:r>
              <a:rPr lang="it-IT" sz="4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Zhīzhū</a:t>
            </a:r>
            <a:endParaRPr lang="it-IT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it-IT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  </a:t>
            </a:r>
            <a:r>
              <a:rPr lang="zh-CN" altLang="it-IT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蜘蛛</a:t>
            </a:r>
            <a:endParaRPr lang="en-GB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626" name="Picture 2" descr="C:\Users\gpb14233\AppData\Local\Microsoft\Windows\Temporary Internet Files\Content.IE5\VK9RZAI2\3-cartoon-spiders-hanging-thumb327408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976664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58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9552" y="1380555"/>
            <a:ext cx="7772400" cy="14700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Small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404664" y="3140968"/>
            <a:ext cx="6400800" cy="1752600"/>
          </a:xfrm>
        </p:spPr>
        <p:txBody>
          <a:bodyPr/>
          <a:lstStyle/>
          <a:p>
            <a:r>
              <a:rPr lang="it-IT" sz="4800" dirty="0" err="1"/>
              <a:t>Xiăo</a:t>
            </a:r>
            <a:endParaRPr lang="it-IT" sz="4800" dirty="0"/>
          </a:p>
          <a:p>
            <a:endParaRPr lang="it-IT" altLang="zh-CN" sz="4800" dirty="0"/>
          </a:p>
          <a:p>
            <a:r>
              <a:rPr lang="zh-CN" altLang="it-IT" sz="4800" dirty="0"/>
              <a:t>小</a:t>
            </a:r>
            <a:endParaRPr lang="en-GB" sz="4800" dirty="0"/>
          </a:p>
        </p:txBody>
      </p:sp>
      <p:pic>
        <p:nvPicPr>
          <p:cNvPr id="72706" name="Picture 2" descr="C:\Users\gpb14233\AppData\Local\Microsoft\Windows\Temporary Internet Files\Content.IE5\VXIR3EQE\little_tre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319029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763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Soft</a:t>
            </a:r>
          </a:p>
        </p:txBody>
      </p:sp>
      <p:pic>
        <p:nvPicPr>
          <p:cNvPr id="82946" name="Picture 2" descr="C:\Users\gpb14233\AppData\Local\Microsoft\Windows\Temporary Internet Files\Content.IE5\EYUNEFHL\Soft_Ice_cream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3096344" cy="34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BC49376-720B-40AD-9466-6A78F0FD2861}"/>
              </a:ext>
            </a:extLst>
          </p:cNvPr>
          <p:cNvSpPr txBox="1"/>
          <p:nvPr/>
        </p:nvSpPr>
        <p:spPr>
          <a:xfrm>
            <a:off x="539552" y="3140968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Candara" panose="020E0502030303020204" pitchFamily="34" charset="0"/>
              </a:rPr>
              <a:t>            </a:t>
            </a:r>
            <a:r>
              <a:rPr lang="it-IT" sz="4000" dirty="0" err="1">
                <a:latin typeface="Candara" panose="020E0502030303020204" pitchFamily="34" charset="0"/>
              </a:rPr>
              <a:t>Ruăn</a:t>
            </a:r>
            <a:endParaRPr lang="it-IT" sz="4000" dirty="0">
              <a:latin typeface="Candara" panose="020E0502030303020204" pitchFamily="34" charset="0"/>
            </a:endParaRPr>
          </a:p>
          <a:p>
            <a:endParaRPr lang="it-IT" sz="4000" dirty="0">
              <a:latin typeface="Candara" panose="020E0502030303020204" pitchFamily="34" charset="0"/>
            </a:endParaRPr>
          </a:p>
          <a:p>
            <a:r>
              <a:rPr lang="zh-CN" altLang="it-IT" sz="4000" dirty="0">
                <a:latin typeface="Candara" panose="020E0502030303020204" pitchFamily="34" charset="0"/>
              </a:rPr>
              <a:t>              软</a:t>
            </a:r>
            <a:endParaRPr lang="it-IT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14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Rough</a:t>
            </a:r>
          </a:p>
        </p:txBody>
      </p:sp>
      <p:pic>
        <p:nvPicPr>
          <p:cNvPr id="83970" name="Picture 2" descr="C:\Users\gpb14233\AppData\Local\Microsoft\Windows\Temporary Internet Files\Content.IE5\B8NFIUNS\rough-background-1385533716Tum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2852936"/>
            <a:ext cx="4896544" cy="356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CFA74850-552C-48A3-879E-B437FCD5313C}"/>
              </a:ext>
            </a:extLst>
          </p:cNvPr>
          <p:cNvSpPr txBox="1"/>
          <p:nvPr/>
        </p:nvSpPr>
        <p:spPr>
          <a:xfrm>
            <a:off x="1619672" y="3284984"/>
            <a:ext cx="3322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/>
              <a:t>Cāo</a:t>
            </a:r>
            <a:endParaRPr lang="it-IT" sz="3600" dirty="0"/>
          </a:p>
          <a:p>
            <a:endParaRPr lang="it-IT" sz="3600" dirty="0"/>
          </a:p>
          <a:p>
            <a:endParaRPr lang="it-IT" sz="3600" dirty="0"/>
          </a:p>
          <a:p>
            <a:r>
              <a:rPr lang="zh-CN" altLang="it-IT" sz="3600" dirty="0"/>
              <a:t>糙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37226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1628800"/>
            <a:ext cx="46805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</a:rPr>
              <a:t>Polluted </a:t>
            </a:r>
          </a:p>
          <a:p>
            <a:endParaRPr lang="en-GB" sz="4400" dirty="0">
              <a:solidFill>
                <a:prstClr val="black"/>
              </a:solidFill>
            </a:endParaRPr>
          </a:p>
          <a:p>
            <a:r>
              <a:rPr lang="it-IT" sz="4400" dirty="0">
                <a:solidFill>
                  <a:prstClr val="black"/>
                </a:solidFill>
              </a:rPr>
              <a:t>W</a:t>
            </a:r>
            <a:r>
              <a:rPr lang="en-GB" sz="4400" dirty="0" err="1">
                <a:solidFill>
                  <a:prstClr val="black"/>
                </a:solidFill>
              </a:rPr>
              <a:t>ūrǎn</a:t>
            </a:r>
            <a:r>
              <a:rPr lang="en-GB" altLang="zh-CN" sz="4400" dirty="0">
                <a:solidFill>
                  <a:prstClr val="black"/>
                </a:solidFill>
              </a:rPr>
              <a:t>		  </a:t>
            </a:r>
          </a:p>
          <a:p>
            <a:endParaRPr lang="en-GB" altLang="zh-CN" sz="4400" dirty="0">
              <a:solidFill>
                <a:prstClr val="black"/>
              </a:solidFill>
            </a:endParaRPr>
          </a:p>
          <a:p>
            <a:endParaRPr lang="en-GB" altLang="zh-CN" sz="4400" dirty="0">
              <a:solidFill>
                <a:prstClr val="black"/>
              </a:solidFill>
            </a:endParaRPr>
          </a:p>
          <a:p>
            <a:r>
              <a:rPr lang="zh-CN" altLang="en-US" sz="4400" dirty="0">
                <a:solidFill>
                  <a:prstClr val="black"/>
                </a:solidFill>
              </a:rPr>
              <a:t>污染</a:t>
            </a:r>
            <a:endParaRPr lang="en-GB" sz="4400" dirty="0">
              <a:solidFill>
                <a:prstClr val="black"/>
              </a:solidFill>
            </a:endParaRPr>
          </a:p>
        </p:txBody>
      </p:sp>
      <p:pic>
        <p:nvPicPr>
          <p:cNvPr id="20484" name="Picture 4" descr="C:\Users\gpb14233\AppData\Local\Microsoft\Windows\Temporary Internet Files\Content.IE5\6J0AERG3\20090220191255-polluted-planet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16" y="3438073"/>
            <a:ext cx="3530884" cy="301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gpb14233\AppData\Local\Microsoft\Windows\Temporary Internet Files\Content.IE5\B8NFIUNS\11127970-water-polluti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85" y="1412776"/>
            <a:ext cx="2923034" cy="19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gpb14233\AppData\Local\Microsoft\Windows\Temporary Internet Files\Content.IE5\YL02FC8E\00531489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40" y="3399853"/>
            <a:ext cx="88119" cy="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gpb14233\AppData\Local\Microsoft\Windows\Temporary Internet Files\Content.IE5\VXIR3EQE\220px-AlfedPalmersmokestacks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23" y="3458147"/>
            <a:ext cx="2325588" cy="299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262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Describing and Noticing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2087488"/>
          </a:xfrm>
        </p:spPr>
        <p:txBody>
          <a:bodyPr/>
          <a:lstStyle/>
          <a:p>
            <a:r>
              <a:rPr lang="en-GB" dirty="0"/>
              <a:t>I see  </a:t>
            </a:r>
            <a:r>
              <a:rPr lang="en-GB" dirty="0">
                <a:sym typeface="Wingdings" panose="05000000000000000000" pitchFamily="2" charset="2"/>
              </a:rPr>
              <a:t>  (</a:t>
            </a:r>
            <a:r>
              <a:rPr lang="zh-CN" altLang="it-IT" dirty="0">
                <a:sym typeface="Wingdings" panose="05000000000000000000" pitchFamily="2" charset="2"/>
              </a:rPr>
              <a:t>我</a:t>
            </a:r>
            <a:r>
              <a:rPr lang="it-IT" altLang="zh-CN" dirty="0">
                <a:sym typeface="Wingdings" panose="05000000000000000000" pitchFamily="2" charset="2"/>
              </a:rPr>
              <a:t>) </a:t>
            </a:r>
            <a:r>
              <a:rPr lang="zh-CN" altLang="it-IT" dirty="0">
                <a:sym typeface="Wingdings" panose="05000000000000000000" pitchFamily="2" charset="2"/>
              </a:rPr>
              <a:t>看 </a:t>
            </a:r>
            <a:r>
              <a:rPr lang="it-IT" altLang="zh-CN" dirty="0">
                <a:sym typeface="Wingdings" panose="05000000000000000000" pitchFamily="2" charset="2"/>
              </a:rPr>
              <a:t>  (</a:t>
            </a:r>
            <a:r>
              <a:rPr lang="it-IT" altLang="zh-CN" dirty="0" err="1">
                <a:sym typeface="Wingdings" panose="05000000000000000000" pitchFamily="2" charset="2"/>
              </a:rPr>
              <a:t>Wŏ</a:t>
            </a:r>
            <a:r>
              <a:rPr lang="it-IT" altLang="zh-CN" dirty="0">
                <a:sym typeface="Wingdings" panose="05000000000000000000" pitchFamily="2" charset="2"/>
              </a:rPr>
              <a:t>) </a:t>
            </a:r>
            <a:r>
              <a:rPr lang="it-IT" altLang="zh-CN" dirty="0" err="1">
                <a:sym typeface="Wingdings" panose="05000000000000000000" pitchFamily="2" charset="2"/>
              </a:rPr>
              <a:t>kàn</a:t>
            </a:r>
            <a:endParaRPr lang="en-GB" dirty="0"/>
          </a:p>
          <a:p>
            <a:r>
              <a:rPr lang="en-GB" dirty="0"/>
              <a:t>I hear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zh-CN" altLang="it-IT" dirty="0">
                <a:sym typeface="Wingdings" panose="05000000000000000000" pitchFamily="2" charset="2"/>
              </a:rPr>
              <a:t>听 </a:t>
            </a:r>
            <a:r>
              <a:rPr lang="it-IT" altLang="zh-CN" dirty="0" err="1">
                <a:sym typeface="Wingdings" panose="05000000000000000000" pitchFamily="2" charset="2"/>
              </a:rPr>
              <a:t>tīng</a:t>
            </a:r>
            <a:r>
              <a:rPr lang="it-IT" altLang="zh-CN" dirty="0">
                <a:sym typeface="Wingdings" panose="05000000000000000000" pitchFamily="2" charset="2"/>
              </a:rPr>
              <a:t> </a:t>
            </a:r>
            <a:endParaRPr lang="en-GB" dirty="0"/>
          </a:p>
          <a:p>
            <a:r>
              <a:rPr lang="en-GB" dirty="0"/>
              <a:t>I feel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zh-CN" altLang="it-IT" dirty="0"/>
              <a:t>觉得 </a:t>
            </a:r>
            <a:r>
              <a:rPr lang="it-IT" altLang="zh-CN" dirty="0"/>
              <a:t>/ </a:t>
            </a:r>
            <a:r>
              <a:rPr lang="zh-CN" altLang="it-IT" dirty="0"/>
              <a:t>感  </a:t>
            </a:r>
            <a:r>
              <a:rPr lang="it-IT" altLang="zh-CN" dirty="0" err="1"/>
              <a:t>juéde</a:t>
            </a:r>
            <a:r>
              <a:rPr lang="it-IT" altLang="zh-CN" dirty="0"/>
              <a:t>/ </a:t>
            </a:r>
            <a:r>
              <a:rPr lang="it-IT" altLang="zh-CN" dirty="0" err="1"/>
              <a:t>găn</a:t>
            </a:r>
            <a:endParaRPr lang="en-GB" dirty="0"/>
          </a:p>
          <a:p>
            <a:r>
              <a:rPr lang="en-GB" dirty="0"/>
              <a:t>I go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 </a:t>
            </a:r>
            <a:r>
              <a:rPr lang="zh-CN" altLang="it-IT" dirty="0"/>
              <a:t>去 </a:t>
            </a:r>
            <a:r>
              <a:rPr lang="it-IT" altLang="zh-CN" dirty="0" err="1"/>
              <a:t>qù</a:t>
            </a:r>
            <a:endParaRPr lang="en-GB" dirty="0"/>
          </a:p>
          <a:p>
            <a:r>
              <a:rPr lang="en-GB" dirty="0"/>
              <a:t>I touch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 </a:t>
            </a:r>
            <a:r>
              <a:rPr lang="zh-CN" altLang="it-IT" dirty="0"/>
              <a:t>着 </a:t>
            </a:r>
            <a:r>
              <a:rPr lang="it-IT" altLang="zh-CN" dirty="0" err="1"/>
              <a:t>zháo</a:t>
            </a:r>
            <a:endParaRPr lang="en-GB" dirty="0"/>
          </a:p>
          <a:p>
            <a:r>
              <a:rPr lang="en-GB" dirty="0"/>
              <a:t>I like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zh-CN" altLang="it-IT" dirty="0"/>
              <a:t>喜欢 </a:t>
            </a:r>
            <a:r>
              <a:rPr lang="it-IT" altLang="zh-CN" dirty="0" err="1"/>
              <a:t>xĭhuan</a:t>
            </a:r>
            <a:r>
              <a:rPr lang="it-IT" altLang="zh-CN" dirty="0"/>
              <a:t> </a:t>
            </a:r>
            <a:endParaRPr lang="en-GB" dirty="0"/>
          </a:p>
          <a:p>
            <a:r>
              <a:rPr lang="en-GB" dirty="0"/>
              <a:t>I don’t like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 </a:t>
            </a:r>
            <a:r>
              <a:rPr lang="zh-CN" altLang="it-IT" dirty="0"/>
              <a:t>不喜欢 </a:t>
            </a:r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xĭhuan</a:t>
            </a:r>
            <a:endParaRPr lang="en-GB" dirty="0"/>
          </a:p>
          <a:p>
            <a:r>
              <a:rPr lang="en-GB" dirty="0"/>
              <a:t>I love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zh-CN" altLang="it-IT" dirty="0"/>
              <a:t>爱 </a:t>
            </a:r>
            <a:r>
              <a:rPr lang="it-IT" altLang="zh-CN" dirty="0" err="1"/>
              <a:t>ài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6989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89217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Finding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550" y="2232943"/>
            <a:ext cx="8229600" cy="23755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What do you see? </a:t>
            </a:r>
            <a:r>
              <a:rPr lang="zh-CN" altLang="it-IT" sz="2400" dirty="0"/>
              <a:t>你看什么</a:t>
            </a:r>
            <a:r>
              <a:rPr lang="it-IT" altLang="zh-CN" sz="2400" dirty="0"/>
              <a:t>?  </a:t>
            </a:r>
            <a:r>
              <a:rPr lang="it-IT" altLang="zh-CN" sz="2400" dirty="0" err="1"/>
              <a:t>Nĭ</a:t>
            </a:r>
            <a:r>
              <a:rPr lang="it-IT" altLang="zh-CN" sz="2400" dirty="0"/>
              <a:t> </a:t>
            </a:r>
            <a:r>
              <a:rPr lang="it-IT" altLang="zh-CN" sz="2400" dirty="0" err="1"/>
              <a:t>kàn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shénme</a:t>
            </a:r>
            <a:r>
              <a:rPr lang="it-IT" altLang="zh-CN" sz="2400" dirty="0"/>
              <a:t>?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What do you hear? </a:t>
            </a:r>
            <a:r>
              <a:rPr lang="zh-CN" altLang="it-IT" sz="2400" dirty="0"/>
              <a:t>你听什么</a:t>
            </a:r>
            <a:r>
              <a:rPr lang="it-IT" altLang="zh-CN" sz="2400" dirty="0"/>
              <a:t>?  </a:t>
            </a:r>
            <a:r>
              <a:rPr lang="it-IT" altLang="zh-CN" sz="2400" dirty="0" err="1"/>
              <a:t>Nĭ</a:t>
            </a:r>
            <a:r>
              <a:rPr lang="it-IT" altLang="zh-CN" sz="2400" dirty="0"/>
              <a:t> </a:t>
            </a:r>
            <a:r>
              <a:rPr lang="it-IT" altLang="zh-CN" sz="2400" dirty="0" err="1"/>
              <a:t>tīng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shénme</a:t>
            </a:r>
            <a:r>
              <a:rPr lang="it-IT" altLang="zh-CN" sz="2400" dirty="0"/>
              <a:t>?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How does it feel? </a:t>
            </a:r>
            <a:r>
              <a:rPr lang="zh-CN" altLang="it-IT" sz="2400" dirty="0"/>
              <a:t>你觉得什么</a:t>
            </a:r>
            <a:r>
              <a:rPr lang="it-IT" altLang="zh-CN" sz="2400" dirty="0"/>
              <a:t>?  </a:t>
            </a:r>
            <a:r>
              <a:rPr lang="it-IT" altLang="zh-CN" sz="2400" dirty="0" err="1"/>
              <a:t>Nĭ</a:t>
            </a:r>
            <a:r>
              <a:rPr lang="it-IT" altLang="zh-CN" sz="2400" dirty="0"/>
              <a:t> </a:t>
            </a:r>
            <a:r>
              <a:rPr lang="it-IT" altLang="zh-CN" sz="2400" dirty="0" err="1"/>
              <a:t>juéde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shénme</a:t>
            </a:r>
            <a:r>
              <a:rPr lang="it-IT" altLang="zh-CN" sz="2400" dirty="0"/>
              <a:t>?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What do you like?</a:t>
            </a:r>
            <a:r>
              <a:rPr lang="zh-CN" altLang="it-IT" sz="2400" dirty="0"/>
              <a:t>你喜欢什么</a:t>
            </a:r>
            <a:r>
              <a:rPr lang="it-IT" altLang="zh-CN" sz="2400" dirty="0"/>
              <a:t>?  </a:t>
            </a:r>
            <a:r>
              <a:rPr lang="it-IT" altLang="zh-CN" sz="2400" dirty="0" err="1"/>
              <a:t>Nĭ</a:t>
            </a:r>
            <a:r>
              <a:rPr lang="it-IT" altLang="zh-CN" sz="2400" dirty="0"/>
              <a:t> </a:t>
            </a:r>
            <a:r>
              <a:rPr lang="it-IT" altLang="zh-CN" sz="2400" dirty="0" err="1"/>
              <a:t>xĭhuan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shénme</a:t>
            </a:r>
            <a:r>
              <a:rPr lang="it-IT" altLang="zh-CN" sz="2400" dirty="0"/>
              <a:t>?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What do you not like? </a:t>
            </a:r>
            <a:r>
              <a:rPr lang="zh-CN" altLang="it-IT" sz="2400" dirty="0"/>
              <a:t>你不喜欢什么</a:t>
            </a:r>
            <a:r>
              <a:rPr lang="it-IT" altLang="zh-CN" sz="2400" dirty="0"/>
              <a:t>?  </a:t>
            </a:r>
            <a:r>
              <a:rPr lang="it-IT" altLang="zh-CN" sz="2400" dirty="0" err="1"/>
              <a:t>Nĭ</a:t>
            </a:r>
            <a:r>
              <a:rPr lang="it-IT" altLang="zh-CN" sz="2400" dirty="0"/>
              <a:t> </a:t>
            </a:r>
            <a:r>
              <a:rPr lang="it-IT" altLang="zh-CN" sz="2400" dirty="0" err="1"/>
              <a:t>bù</a:t>
            </a:r>
            <a:r>
              <a:rPr lang="it-IT" altLang="zh-CN" sz="2400" dirty="0"/>
              <a:t> </a:t>
            </a:r>
            <a:r>
              <a:rPr lang="it-IT" altLang="zh-CN" sz="2400" dirty="0" err="1"/>
              <a:t>xĭhuan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shénme</a:t>
            </a:r>
            <a:r>
              <a:rPr lang="it-IT" altLang="zh-CN" sz="2400" dirty="0"/>
              <a:t>? 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How many are there? </a:t>
            </a:r>
            <a:r>
              <a:rPr lang="zh-CN" altLang="it-IT" sz="2400" dirty="0"/>
              <a:t>哪里有多少人</a:t>
            </a:r>
            <a:r>
              <a:rPr lang="it-IT" altLang="zh-CN" sz="2400" dirty="0"/>
              <a:t>? </a:t>
            </a:r>
            <a:r>
              <a:rPr lang="it-IT" altLang="zh-CN" sz="2400" dirty="0" err="1"/>
              <a:t>Nà</a:t>
            </a:r>
            <a:r>
              <a:rPr lang="en-GB" altLang="zh-CN" sz="2400" dirty="0"/>
              <a:t>li </a:t>
            </a:r>
            <a:r>
              <a:rPr lang="en-GB" altLang="zh-CN" sz="2400" dirty="0" err="1"/>
              <a:t>yŏu</a:t>
            </a:r>
            <a:r>
              <a:rPr lang="en-GB" altLang="zh-CN" sz="2400" dirty="0"/>
              <a:t> </a:t>
            </a:r>
            <a:r>
              <a:rPr lang="en-GB" altLang="zh-CN" sz="2400" dirty="0" err="1"/>
              <a:t>duō</a:t>
            </a:r>
            <a:r>
              <a:rPr lang="en-GB" altLang="zh-CN" sz="2400" dirty="0"/>
              <a:t> </a:t>
            </a:r>
            <a:r>
              <a:rPr lang="en-GB" altLang="zh-CN" sz="2400" dirty="0" err="1"/>
              <a:t>shăo</a:t>
            </a:r>
            <a:r>
              <a:rPr lang="en-GB" altLang="zh-CN" sz="2400" dirty="0"/>
              <a:t> </a:t>
            </a:r>
            <a:r>
              <a:rPr lang="en-GB" altLang="zh-CN" sz="2400" dirty="0" err="1"/>
              <a:t>rén</a:t>
            </a:r>
            <a:r>
              <a:rPr lang="en-GB" altLang="zh-CN" sz="2400" dirty="0"/>
              <a:t>?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What colour is it? </a:t>
            </a:r>
            <a:r>
              <a:rPr lang="zh-CN" altLang="it-IT" sz="2400" dirty="0"/>
              <a:t>这个是什么颜色</a:t>
            </a:r>
            <a:r>
              <a:rPr lang="it-IT" altLang="zh-CN" sz="2400" dirty="0"/>
              <a:t>? </a:t>
            </a:r>
            <a:r>
              <a:rPr lang="it-IT" altLang="zh-CN" sz="2400" dirty="0" err="1"/>
              <a:t>Zh</a:t>
            </a:r>
            <a:r>
              <a:rPr lang="az-Cyrl-AZ" altLang="zh-CN" sz="2400" dirty="0"/>
              <a:t>ѐ</a:t>
            </a:r>
            <a:r>
              <a:rPr lang="it-IT" altLang="zh-CN" sz="2400" dirty="0"/>
              <a:t> </a:t>
            </a:r>
            <a:r>
              <a:rPr lang="it-IT" altLang="zh-CN" sz="2400" dirty="0" err="1"/>
              <a:t>ge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shì</a:t>
            </a:r>
            <a:r>
              <a:rPr lang="it-IT" altLang="zh-CN" sz="2400" dirty="0"/>
              <a:t> </a:t>
            </a:r>
            <a:r>
              <a:rPr lang="it-IT" altLang="zh-CN" sz="2400" dirty="0" err="1"/>
              <a:t>shénme</a:t>
            </a:r>
            <a:r>
              <a:rPr lang="it-IT" altLang="zh-CN" sz="2400" dirty="0"/>
              <a:t> </a:t>
            </a:r>
            <a:r>
              <a:rPr lang="it-IT" altLang="zh-CN" sz="2400" dirty="0" err="1"/>
              <a:t>yáns</a:t>
            </a:r>
            <a:r>
              <a:rPr lang="az-Cyrl-AZ" altLang="zh-CN" sz="2400" dirty="0"/>
              <a:t>ѐ</a:t>
            </a:r>
            <a:r>
              <a:rPr lang="it-IT" altLang="zh-CN" sz="2400" dirty="0"/>
              <a:t>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802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Deer</a:t>
            </a:r>
          </a:p>
        </p:txBody>
      </p:sp>
      <p:pic>
        <p:nvPicPr>
          <p:cNvPr id="27650" name="Picture 2" descr="C:\Users\gpb14233\AppData\Local\Microsoft\Windows\Temporary Internet Files\Content.IE5\EYUNEFHL\Fawn-in-gras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8" y="2907545"/>
            <a:ext cx="541895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020272" y="2907545"/>
            <a:ext cx="29158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/>
              <a:t>Lù</a:t>
            </a:r>
            <a:endParaRPr lang="it-IT" sz="4400" dirty="0"/>
          </a:p>
          <a:p>
            <a:endParaRPr lang="it-IT" dirty="0"/>
          </a:p>
          <a:p>
            <a:r>
              <a:rPr lang="zh-CN" altLang="it-IT" sz="4400" dirty="0"/>
              <a:t>鹿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03884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80207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Badger</a:t>
            </a:r>
            <a:r>
              <a:rPr lang="it-IT" b="0" dirty="0">
                <a:solidFill>
                  <a:schemeClr val="tx1"/>
                </a:solidFill>
              </a:rPr>
              <a:t/>
            </a:r>
            <a:br>
              <a:rPr lang="it-IT" b="0" dirty="0">
                <a:solidFill>
                  <a:schemeClr val="tx1"/>
                </a:solidFill>
              </a:rPr>
            </a:br>
            <a:r>
              <a:rPr lang="it-IT" b="0" dirty="0">
                <a:solidFill>
                  <a:schemeClr val="tx1"/>
                </a:solidFill>
              </a:rPr>
              <a:t/>
            </a:r>
            <a:br>
              <a:rPr lang="it-IT" b="0" dirty="0">
                <a:solidFill>
                  <a:schemeClr val="tx1"/>
                </a:solidFill>
              </a:rPr>
            </a:br>
            <a:r>
              <a:rPr lang="it-IT" b="0" dirty="0">
                <a:solidFill>
                  <a:schemeClr val="tx1"/>
                </a:solidFill>
              </a:rPr>
              <a:t>                                                    </a:t>
            </a:r>
            <a:r>
              <a:rPr lang="it-IT" sz="4400" b="0" dirty="0" err="1">
                <a:solidFill>
                  <a:schemeClr val="tx1"/>
                </a:solidFill>
              </a:rPr>
              <a:t>Gŏuhuān</a:t>
            </a: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/>
            </a:r>
            <a:br>
              <a:rPr lang="en-GB" sz="4400" b="0" dirty="0">
                <a:solidFill>
                  <a:schemeClr val="tx1"/>
                </a:solidFill>
              </a:rPr>
            </a:br>
            <a:r>
              <a:rPr lang="en-GB" sz="4400" b="0" dirty="0">
                <a:solidFill>
                  <a:schemeClr val="tx1"/>
                </a:solidFill>
              </a:rPr>
              <a:t>                                                </a:t>
            </a:r>
            <a:r>
              <a:rPr lang="zh-CN" altLang="it-IT" sz="4400" b="0" dirty="0">
                <a:solidFill>
                  <a:schemeClr val="tx1"/>
                </a:solidFill>
              </a:rPr>
              <a:t>狗獾</a:t>
            </a:r>
            <a:endParaRPr lang="en-GB" sz="4400" b="0" dirty="0">
              <a:solidFill>
                <a:schemeClr val="tx1"/>
              </a:solidFill>
            </a:endParaRPr>
          </a:p>
        </p:txBody>
      </p:sp>
      <p:pic>
        <p:nvPicPr>
          <p:cNvPr id="51202" name="Picture 2" descr="C:\Users\gpb14233\AppData\Local\Microsoft\Windows\Temporary Internet Files\Content.IE5\VXIR3EQE\dachs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53442"/>
            <a:ext cx="5489571" cy="25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245218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1_Default Design">
      <a:majorFont>
        <a:latin typeface="Century Gothic"/>
        <a:ea typeface=""/>
        <a:cs typeface="Arial"/>
      </a:majorFont>
      <a:minorFont>
        <a:latin typeface="Century Gothic"/>
        <a:ea typeface=""/>
        <a:cs typeface="Arial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3661</TotalTime>
  <Words>412</Words>
  <Application>Microsoft Office PowerPoint</Application>
  <PresentationFormat>On-screen Show (4:3)</PresentationFormat>
  <Paragraphs>310</Paragraphs>
  <Slides>75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2_Default Design</vt:lpstr>
      <vt:lpstr> </vt:lpstr>
      <vt:lpstr>PowerPoint Presentation</vt:lpstr>
      <vt:lpstr>PowerPoint Presentation</vt:lpstr>
      <vt:lpstr>Bird  Niăo  鸟</vt:lpstr>
      <vt:lpstr>Rabbit  </vt:lpstr>
      <vt:lpstr>Fox</vt:lpstr>
      <vt:lpstr>Spider</vt:lpstr>
      <vt:lpstr>Deer</vt:lpstr>
      <vt:lpstr>Badger                                                      Gŏuhuān                                                  狗獾</vt:lpstr>
      <vt:lpstr>Owl</vt:lpstr>
      <vt:lpstr>Snake  Shé  蛇  </vt:lpstr>
      <vt:lpstr>   Snail                                                                                                                         Wō                                                           蜗</vt:lpstr>
      <vt:lpstr>  Frog                                                                                                                                           Wā                                           蛙                               </vt:lpstr>
      <vt:lpstr>Fish  Yú  鱼 </vt:lpstr>
      <vt:lpstr>Squirrel  Shŭ  鼠   </vt:lpstr>
      <vt:lpstr>Hedgehog</vt:lpstr>
      <vt:lpstr>Duck</vt:lpstr>
      <vt:lpstr>Swan</vt:lpstr>
      <vt:lpstr>PowerPoint Presentation</vt:lpstr>
      <vt:lpstr>Flower</vt:lpstr>
      <vt:lpstr>Grass</vt:lpstr>
      <vt:lpstr>Leaf</vt:lpstr>
      <vt:lpstr>Feather</vt:lpstr>
      <vt:lpstr>Shell</vt:lpstr>
      <vt:lpstr>Stone</vt:lpstr>
      <vt:lpstr>Twig</vt:lpstr>
      <vt:lpstr>Puddle</vt:lpstr>
      <vt:lpstr>PowerPoint Presentation</vt:lpstr>
      <vt:lpstr>Bee</vt:lpstr>
      <vt:lpstr>Caterpillar</vt:lpstr>
      <vt:lpstr>Butterfly</vt:lpstr>
      <vt:lpstr>Ladybird</vt:lpstr>
      <vt:lpstr>Grasshopper</vt:lpstr>
      <vt:lpstr>Fly</vt:lpstr>
      <vt:lpstr>Worm</vt:lpstr>
      <vt:lpstr>PowerPoint Presentation</vt:lpstr>
      <vt:lpstr>Treehouse</vt:lpstr>
      <vt:lpstr>Pond</vt:lpstr>
      <vt:lpstr>PowerPoint Presentation</vt:lpstr>
      <vt:lpstr>PowerPoint Presentation</vt:lpstr>
      <vt:lpstr>PowerPoint Presentation</vt:lpstr>
      <vt:lpstr>Waterfall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</vt:lpstr>
      <vt:lpstr>Wind</vt:lpstr>
      <vt:lpstr>Rain</vt:lpstr>
      <vt:lpstr>Snow</vt:lpstr>
      <vt:lpstr>Snowman</vt:lpstr>
      <vt:lpstr>PowerPoint Presentation</vt:lpstr>
      <vt:lpstr>Iceberg</vt:lpstr>
      <vt:lpstr>Volcano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Garden</vt:lpstr>
      <vt:lpstr>Beach</vt:lpstr>
      <vt:lpstr>Sea</vt:lpstr>
      <vt:lpstr>PowerPoint Presentation</vt:lpstr>
      <vt:lpstr>PowerPoint Presentation</vt:lpstr>
      <vt:lpstr>Peaceful</vt:lpstr>
      <vt:lpstr>Hot</vt:lpstr>
      <vt:lpstr>Cold</vt:lpstr>
      <vt:lpstr>Big</vt:lpstr>
      <vt:lpstr>Small</vt:lpstr>
      <vt:lpstr>Soft</vt:lpstr>
      <vt:lpstr>Rough</vt:lpstr>
      <vt:lpstr>PowerPoint Presentation</vt:lpstr>
      <vt:lpstr>Describing and Noticing</vt:lpstr>
      <vt:lpstr>Finding out</vt:lpstr>
    </vt:vector>
  </TitlesOfParts>
  <Company>University of Strathclyde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temp</dc:creator>
  <cp:lastModifiedBy>Temp</cp:lastModifiedBy>
  <cp:revision>380</cp:revision>
  <cp:lastPrinted>2014-11-28T07:55:45Z</cp:lastPrinted>
  <dcterms:created xsi:type="dcterms:W3CDTF">2010-08-31T10:04:20Z</dcterms:created>
  <dcterms:modified xsi:type="dcterms:W3CDTF">2017-06-29T07:12:55Z</dcterms:modified>
</cp:coreProperties>
</file>