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58" r:id="rId3"/>
    <p:sldId id="264" r:id="rId4"/>
    <p:sldId id="261" r:id="rId5"/>
    <p:sldId id="263" r:id="rId6"/>
    <p:sldId id="262"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7168FD-F23F-4B3E-B056-915B05184588}" type="datetimeFigureOut">
              <a:rPr lang="en-GB" smtClean="0"/>
              <a:t>15/03/2018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3308BD-DCF0-4DBE-8490-A305850F6BEA}" type="slidenum">
              <a:rPr lang="en-GB" smtClean="0"/>
              <a:t>‹#›</a:t>
            </a:fld>
            <a:endParaRPr lang="en-GB"/>
          </a:p>
        </p:txBody>
      </p:sp>
    </p:spTree>
    <p:extLst>
      <p:ext uri="{BB962C8B-B14F-4D97-AF65-F5344CB8AC3E}">
        <p14:creationId xmlns:p14="http://schemas.microsoft.com/office/powerpoint/2010/main" val="1806417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A3308BD-DCF0-4DBE-8490-A305850F6BEA}" type="slidenum">
              <a:rPr lang="en-GB" smtClean="0"/>
              <a:t>10</a:t>
            </a:fld>
            <a:endParaRPr lang="en-GB"/>
          </a:p>
        </p:txBody>
      </p:sp>
    </p:spTree>
    <p:extLst>
      <p:ext uri="{BB962C8B-B14F-4D97-AF65-F5344CB8AC3E}">
        <p14:creationId xmlns:p14="http://schemas.microsoft.com/office/powerpoint/2010/main" val="27722075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A3308BD-DCF0-4DBE-8490-A305850F6BEA}" type="slidenum">
              <a:rPr lang="en-GB" smtClean="0"/>
              <a:t>19</a:t>
            </a:fld>
            <a:endParaRPr lang="en-GB"/>
          </a:p>
        </p:txBody>
      </p:sp>
    </p:spTree>
    <p:extLst>
      <p:ext uri="{BB962C8B-B14F-4D97-AF65-F5344CB8AC3E}">
        <p14:creationId xmlns:p14="http://schemas.microsoft.com/office/powerpoint/2010/main" val="27722075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A3308BD-DCF0-4DBE-8490-A305850F6BEA}" type="slidenum">
              <a:rPr lang="en-GB" smtClean="0"/>
              <a:t>20</a:t>
            </a:fld>
            <a:endParaRPr lang="en-GB"/>
          </a:p>
        </p:txBody>
      </p:sp>
    </p:spTree>
    <p:extLst>
      <p:ext uri="{BB962C8B-B14F-4D97-AF65-F5344CB8AC3E}">
        <p14:creationId xmlns:p14="http://schemas.microsoft.com/office/powerpoint/2010/main" val="2772207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A3308BD-DCF0-4DBE-8490-A305850F6BEA}" type="slidenum">
              <a:rPr lang="en-GB" smtClean="0"/>
              <a:t>11</a:t>
            </a:fld>
            <a:endParaRPr lang="en-GB"/>
          </a:p>
        </p:txBody>
      </p:sp>
    </p:spTree>
    <p:extLst>
      <p:ext uri="{BB962C8B-B14F-4D97-AF65-F5344CB8AC3E}">
        <p14:creationId xmlns:p14="http://schemas.microsoft.com/office/powerpoint/2010/main" val="2772207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A3308BD-DCF0-4DBE-8490-A305850F6BEA}" type="slidenum">
              <a:rPr lang="en-GB" smtClean="0"/>
              <a:t>12</a:t>
            </a:fld>
            <a:endParaRPr lang="en-GB"/>
          </a:p>
        </p:txBody>
      </p:sp>
    </p:spTree>
    <p:extLst>
      <p:ext uri="{BB962C8B-B14F-4D97-AF65-F5344CB8AC3E}">
        <p14:creationId xmlns:p14="http://schemas.microsoft.com/office/powerpoint/2010/main" val="2772207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A3308BD-DCF0-4DBE-8490-A305850F6BEA}" type="slidenum">
              <a:rPr lang="en-GB" smtClean="0"/>
              <a:t>13</a:t>
            </a:fld>
            <a:endParaRPr lang="en-GB"/>
          </a:p>
        </p:txBody>
      </p:sp>
    </p:spTree>
    <p:extLst>
      <p:ext uri="{BB962C8B-B14F-4D97-AF65-F5344CB8AC3E}">
        <p14:creationId xmlns:p14="http://schemas.microsoft.com/office/powerpoint/2010/main" val="2772207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A3308BD-DCF0-4DBE-8490-A305850F6BEA}" type="slidenum">
              <a:rPr lang="en-GB" smtClean="0"/>
              <a:t>14</a:t>
            </a:fld>
            <a:endParaRPr lang="en-GB"/>
          </a:p>
        </p:txBody>
      </p:sp>
    </p:spTree>
    <p:extLst>
      <p:ext uri="{BB962C8B-B14F-4D97-AF65-F5344CB8AC3E}">
        <p14:creationId xmlns:p14="http://schemas.microsoft.com/office/powerpoint/2010/main" val="2772207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A3308BD-DCF0-4DBE-8490-A305850F6BEA}" type="slidenum">
              <a:rPr lang="en-GB" smtClean="0"/>
              <a:t>15</a:t>
            </a:fld>
            <a:endParaRPr lang="en-GB"/>
          </a:p>
        </p:txBody>
      </p:sp>
    </p:spTree>
    <p:extLst>
      <p:ext uri="{BB962C8B-B14F-4D97-AF65-F5344CB8AC3E}">
        <p14:creationId xmlns:p14="http://schemas.microsoft.com/office/powerpoint/2010/main" val="2772207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A3308BD-DCF0-4DBE-8490-A305850F6BEA}" type="slidenum">
              <a:rPr lang="en-GB" smtClean="0"/>
              <a:t>16</a:t>
            </a:fld>
            <a:endParaRPr lang="en-GB"/>
          </a:p>
        </p:txBody>
      </p:sp>
    </p:spTree>
    <p:extLst>
      <p:ext uri="{BB962C8B-B14F-4D97-AF65-F5344CB8AC3E}">
        <p14:creationId xmlns:p14="http://schemas.microsoft.com/office/powerpoint/2010/main" val="2772207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A3308BD-DCF0-4DBE-8490-A305850F6BEA}" type="slidenum">
              <a:rPr lang="en-GB" smtClean="0"/>
              <a:t>17</a:t>
            </a:fld>
            <a:endParaRPr lang="en-GB"/>
          </a:p>
        </p:txBody>
      </p:sp>
    </p:spTree>
    <p:extLst>
      <p:ext uri="{BB962C8B-B14F-4D97-AF65-F5344CB8AC3E}">
        <p14:creationId xmlns:p14="http://schemas.microsoft.com/office/powerpoint/2010/main" val="2772207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A3308BD-DCF0-4DBE-8490-A305850F6BEA}" type="slidenum">
              <a:rPr lang="en-GB" smtClean="0"/>
              <a:t>18</a:t>
            </a:fld>
            <a:endParaRPr lang="en-GB"/>
          </a:p>
        </p:txBody>
      </p:sp>
    </p:spTree>
    <p:extLst>
      <p:ext uri="{BB962C8B-B14F-4D97-AF65-F5344CB8AC3E}">
        <p14:creationId xmlns:p14="http://schemas.microsoft.com/office/powerpoint/2010/main" val="2772207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71B5997-B4AA-4864-B124-E30DA26CFAA1}" type="datetimeFigureOut">
              <a:rPr lang="en-GB" smtClean="0"/>
              <a:t>15/03/2018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09A11F-0013-4901-BD80-DA5677F092EC}" type="slidenum">
              <a:rPr lang="en-GB" smtClean="0"/>
              <a:t>‹#›</a:t>
            </a:fld>
            <a:endParaRPr lang="en-GB"/>
          </a:p>
        </p:txBody>
      </p:sp>
    </p:spTree>
    <p:extLst>
      <p:ext uri="{BB962C8B-B14F-4D97-AF65-F5344CB8AC3E}">
        <p14:creationId xmlns:p14="http://schemas.microsoft.com/office/powerpoint/2010/main" val="3079056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71B5997-B4AA-4864-B124-E30DA26CFAA1}" type="datetimeFigureOut">
              <a:rPr lang="en-GB" smtClean="0"/>
              <a:t>15/03/2018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09A11F-0013-4901-BD80-DA5677F092EC}" type="slidenum">
              <a:rPr lang="en-GB" smtClean="0"/>
              <a:t>‹#›</a:t>
            </a:fld>
            <a:endParaRPr lang="en-GB"/>
          </a:p>
        </p:txBody>
      </p:sp>
    </p:spTree>
    <p:extLst>
      <p:ext uri="{BB962C8B-B14F-4D97-AF65-F5344CB8AC3E}">
        <p14:creationId xmlns:p14="http://schemas.microsoft.com/office/powerpoint/2010/main" val="3225884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71B5997-B4AA-4864-B124-E30DA26CFAA1}" type="datetimeFigureOut">
              <a:rPr lang="en-GB" smtClean="0"/>
              <a:t>15/03/2018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09A11F-0013-4901-BD80-DA5677F092EC}" type="slidenum">
              <a:rPr lang="en-GB" smtClean="0"/>
              <a:t>‹#›</a:t>
            </a:fld>
            <a:endParaRPr lang="en-GB"/>
          </a:p>
        </p:txBody>
      </p:sp>
    </p:spTree>
    <p:extLst>
      <p:ext uri="{BB962C8B-B14F-4D97-AF65-F5344CB8AC3E}">
        <p14:creationId xmlns:p14="http://schemas.microsoft.com/office/powerpoint/2010/main" val="149029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71B5997-B4AA-4864-B124-E30DA26CFAA1}" type="datetimeFigureOut">
              <a:rPr lang="en-GB" smtClean="0"/>
              <a:t>15/03/2018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09A11F-0013-4901-BD80-DA5677F092EC}" type="slidenum">
              <a:rPr lang="en-GB" smtClean="0"/>
              <a:t>‹#›</a:t>
            </a:fld>
            <a:endParaRPr lang="en-GB"/>
          </a:p>
        </p:txBody>
      </p:sp>
    </p:spTree>
    <p:extLst>
      <p:ext uri="{BB962C8B-B14F-4D97-AF65-F5344CB8AC3E}">
        <p14:creationId xmlns:p14="http://schemas.microsoft.com/office/powerpoint/2010/main" val="3863292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1B5997-B4AA-4864-B124-E30DA26CFAA1}" type="datetimeFigureOut">
              <a:rPr lang="en-GB" smtClean="0"/>
              <a:t>15/03/2018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09A11F-0013-4901-BD80-DA5677F092EC}" type="slidenum">
              <a:rPr lang="en-GB" smtClean="0"/>
              <a:t>‹#›</a:t>
            </a:fld>
            <a:endParaRPr lang="en-GB"/>
          </a:p>
        </p:txBody>
      </p:sp>
    </p:spTree>
    <p:extLst>
      <p:ext uri="{BB962C8B-B14F-4D97-AF65-F5344CB8AC3E}">
        <p14:creationId xmlns:p14="http://schemas.microsoft.com/office/powerpoint/2010/main" val="2706983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71B5997-B4AA-4864-B124-E30DA26CFAA1}" type="datetimeFigureOut">
              <a:rPr lang="en-GB" smtClean="0"/>
              <a:t>15/03/2018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09A11F-0013-4901-BD80-DA5677F092EC}" type="slidenum">
              <a:rPr lang="en-GB" smtClean="0"/>
              <a:t>‹#›</a:t>
            </a:fld>
            <a:endParaRPr lang="en-GB"/>
          </a:p>
        </p:txBody>
      </p:sp>
    </p:spTree>
    <p:extLst>
      <p:ext uri="{BB962C8B-B14F-4D97-AF65-F5344CB8AC3E}">
        <p14:creationId xmlns:p14="http://schemas.microsoft.com/office/powerpoint/2010/main" val="3010233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71B5997-B4AA-4864-B124-E30DA26CFAA1}" type="datetimeFigureOut">
              <a:rPr lang="en-GB" smtClean="0"/>
              <a:t>15/03/2018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B09A11F-0013-4901-BD80-DA5677F092EC}" type="slidenum">
              <a:rPr lang="en-GB" smtClean="0"/>
              <a:t>‹#›</a:t>
            </a:fld>
            <a:endParaRPr lang="en-GB"/>
          </a:p>
        </p:txBody>
      </p:sp>
    </p:spTree>
    <p:extLst>
      <p:ext uri="{BB962C8B-B14F-4D97-AF65-F5344CB8AC3E}">
        <p14:creationId xmlns:p14="http://schemas.microsoft.com/office/powerpoint/2010/main" val="1548592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71B5997-B4AA-4864-B124-E30DA26CFAA1}" type="datetimeFigureOut">
              <a:rPr lang="en-GB" smtClean="0"/>
              <a:t>15/03/2018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B09A11F-0013-4901-BD80-DA5677F092EC}" type="slidenum">
              <a:rPr lang="en-GB" smtClean="0"/>
              <a:t>‹#›</a:t>
            </a:fld>
            <a:endParaRPr lang="en-GB"/>
          </a:p>
        </p:txBody>
      </p:sp>
    </p:spTree>
    <p:extLst>
      <p:ext uri="{BB962C8B-B14F-4D97-AF65-F5344CB8AC3E}">
        <p14:creationId xmlns:p14="http://schemas.microsoft.com/office/powerpoint/2010/main" val="2536728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1B5997-B4AA-4864-B124-E30DA26CFAA1}" type="datetimeFigureOut">
              <a:rPr lang="en-GB" smtClean="0"/>
              <a:t>15/03/2018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B09A11F-0013-4901-BD80-DA5677F092EC}" type="slidenum">
              <a:rPr lang="en-GB" smtClean="0"/>
              <a:t>‹#›</a:t>
            </a:fld>
            <a:endParaRPr lang="en-GB"/>
          </a:p>
        </p:txBody>
      </p:sp>
    </p:spTree>
    <p:extLst>
      <p:ext uri="{BB962C8B-B14F-4D97-AF65-F5344CB8AC3E}">
        <p14:creationId xmlns:p14="http://schemas.microsoft.com/office/powerpoint/2010/main" val="2702502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1B5997-B4AA-4864-B124-E30DA26CFAA1}" type="datetimeFigureOut">
              <a:rPr lang="en-GB" smtClean="0"/>
              <a:t>15/03/2018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09A11F-0013-4901-BD80-DA5677F092EC}" type="slidenum">
              <a:rPr lang="en-GB" smtClean="0"/>
              <a:t>‹#›</a:t>
            </a:fld>
            <a:endParaRPr lang="en-GB"/>
          </a:p>
        </p:txBody>
      </p:sp>
    </p:spTree>
    <p:extLst>
      <p:ext uri="{BB962C8B-B14F-4D97-AF65-F5344CB8AC3E}">
        <p14:creationId xmlns:p14="http://schemas.microsoft.com/office/powerpoint/2010/main" val="364220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1B5997-B4AA-4864-B124-E30DA26CFAA1}" type="datetimeFigureOut">
              <a:rPr lang="en-GB" smtClean="0"/>
              <a:t>15/03/2018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09A11F-0013-4901-BD80-DA5677F092EC}" type="slidenum">
              <a:rPr lang="en-GB" smtClean="0"/>
              <a:t>‹#›</a:t>
            </a:fld>
            <a:endParaRPr lang="en-GB"/>
          </a:p>
        </p:txBody>
      </p:sp>
    </p:spTree>
    <p:extLst>
      <p:ext uri="{BB962C8B-B14F-4D97-AF65-F5344CB8AC3E}">
        <p14:creationId xmlns:p14="http://schemas.microsoft.com/office/powerpoint/2010/main" val="3215874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1B5997-B4AA-4864-B124-E30DA26CFAA1}" type="datetimeFigureOut">
              <a:rPr lang="en-GB" smtClean="0"/>
              <a:t>15/03/2018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09A11F-0013-4901-BD80-DA5677F092EC}" type="slidenum">
              <a:rPr lang="en-GB" smtClean="0"/>
              <a:t>‹#›</a:t>
            </a:fld>
            <a:endParaRPr lang="en-GB"/>
          </a:p>
        </p:txBody>
      </p:sp>
    </p:spTree>
    <p:extLst>
      <p:ext uri="{BB962C8B-B14F-4D97-AF65-F5344CB8AC3E}">
        <p14:creationId xmlns:p14="http://schemas.microsoft.com/office/powerpoint/2010/main" val="16003141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9050"/>
            <a:ext cx="22860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extBox 4"/>
          <p:cNvSpPr txBox="1">
            <a:spLocks noChangeArrowheads="1"/>
          </p:cNvSpPr>
          <p:nvPr/>
        </p:nvSpPr>
        <p:spPr bwMode="auto">
          <a:xfrm>
            <a:off x="611188" y="1939925"/>
            <a:ext cx="6985000"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GB" altLang="en-US" sz="2800" dirty="0">
              <a:solidFill>
                <a:schemeClr val="bg1"/>
              </a:solidFill>
            </a:endParaRPr>
          </a:p>
          <a:p>
            <a:pPr algn="ctr" eaLnBrk="1" hangingPunct="1">
              <a:spcBef>
                <a:spcPct val="0"/>
              </a:spcBef>
              <a:buFontTx/>
              <a:buNone/>
            </a:pPr>
            <a:r>
              <a:rPr lang="en-GB" altLang="en-US" sz="5400" smtClean="0">
                <a:solidFill>
                  <a:schemeClr val="bg1"/>
                </a:solidFill>
              </a:rPr>
              <a:t>Sexual Violence </a:t>
            </a:r>
            <a:r>
              <a:rPr lang="en-GB" altLang="en-US" sz="5400" dirty="0" smtClean="0">
                <a:solidFill>
                  <a:schemeClr val="bg1"/>
                </a:solidFill>
              </a:rPr>
              <a:t>&amp; the Law</a:t>
            </a:r>
            <a:endParaRPr lang="en-GB" altLang="en-US" sz="5400" dirty="0">
              <a:solidFill>
                <a:schemeClr val="bg1"/>
              </a:solidFill>
            </a:endParaRPr>
          </a:p>
          <a:p>
            <a:pPr eaLnBrk="1" hangingPunct="1">
              <a:spcBef>
                <a:spcPct val="0"/>
              </a:spcBef>
              <a:buFontTx/>
              <a:buNone/>
            </a:pPr>
            <a:endParaRPr lang="en-GB" altLang="en-US" sz="2800" dirty="0">
              <a:solidFill>
                <a:schemeClr val="bg1"/>
              </a:solidFill>
            </a:endParaRPr>
          </a:p>
        </p:txBody>
      </p:sp>
    </p:spTree>
    <p:extLst>
      <p:ext uri="{BB962C8B-B14F-4D97-AF65-F5344CB8AC3E}">
        <p14:creationId xmlns:p14="http://schemas.microsoft.com/office/powerpoint/2010/main" val="19012294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959" y="19050"/>
            <a:ext cx="22860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3"/>
          <p:cNvSpPr txBox="1">
            <a:spLocks noChangeArrowheads="1"/>
          </p:cNvSpPr>
          <p:nvPr/>
        </p:nvSpPr>
        <p:spPr bwMode="auto">
          <a:xfrm>
            <a:off x="2987675" y="836613"/>
            <a:ext cx="41036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sz="2400" b="1" dirty="0" smtClean="0">
                <a:solidFill>
                  <a:schemeClr val="bg1"/>
                </a:solidFill>
              </a:rPr>
              <a:t>Sharing of Sexual Imagery </a:t>
            </a:r>
            <a:endParaRPr lang="en-GB" altLang="en-US" sz="2400" b="1" dirty="0">
              <a:solidFill>
                <a:schemeClr val="bg1"/>
              </a:solidFill>
            </a:endParaRPr>
          </a:p>
        </p:txBody>
      </p:sp>
      <p:sp>
        <p:nvSpPr>
          <p:cNvPr id="3077" name="TextBox 4"/>
          <p:cNvSpPr txBox="1">
            <a:spLocks noChangeArrowheads="1"/>
          </p:cNvSpPr>
          <p:nvPr/>
        </p:nvSpPr>
        <p:spPr bwMode="auto">
          <a:xfrm>
            <a:off x="684213" y="1916113"/>
            <a:ext cx="7127875" cy="4191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r>
              <a:rPr lang="en-GB" sz="1800" dirty="0" smtClean="0">
                <a:solidFill>
                  <a:schemeClr val="bg1"/>
                </a:solidFill>
              </a:rPr>
              <a:t>The Abusive Behaviour and Sexual Harm (Scotland) Act 2016</a:t>
            </a:r>
          </a:p>
          <a:p>
            <a:r>
              <a:rPr lang="en-GB" sz="1800" dirty="0" smtClean="0">
                <a:solidFill>
                  <a:schemeClr val="bg1"/>
                </a:solidFill>
              </a:rPr>
              <a:t>Passed in the Scottish Parliament on the 22</a:t>
            </a:r>
            <a:r>
              <a:rPr lang="en-GB" sz="1800" baseline="30000" dirty="0" smtClean="0">
                <a:solidFill>
                  <a:schemeClr val="bg1"/>
                </a:solidFill>
              </a:rPr>
              <a:t>nd</a:t>
            </a:r>
            <a:r>
              <a:rPr lang="en-GB" sz="1800" dirty="0" smtClean="0">
                <a:solidFill>
                  <a:schemeClr val="bg1"/>
                </a:solidFill>
              </a:rPr>
              <a:t> March 2016</a:t>
            </a:r>
          </a:p>
          <a:p>
            <a:r>
              <a:rPr lang="en-GB" sz="1800" dirty="0" smtClean="0">
                <a:solidFill>
                  <a:schemeClr val="bg1"/>
                </a:solidFill>
              </a:rPr>
              <a:t>Came in to effect April 1</a:t>
            </a:r>
            <a:r>
              <a:rPr lang="en-GB" sz="1800" baseline="30000" dirty="0" smtClean="0">
                <a:solidFill>
                  <a:schemeClr val="bg1"/>
                </a:solidFill>
              </a:rPr>
              <a:t>st</a:t>
            </a:r>
            <a:r>
              <a:rPr lang="en-GB" sz="1800" dirty="0" smtClean="0">
                <a:solidFill>
                  <a:schemeClr val="bg1"/>
                </a:solidFill>
              </a:rPr>
              <a:t> 2017</a:t>
            </a:r>
          </a:p>
          <a:p>
            <a:r>
              <a:rPr lang="en-GB" sz="1800" dirty="0" smtClean="0">
                <a:solidFill>
                  <a:schemeClr val="bg1"/>
                </a:solidFill>
              </a:rPr>
              <a:t>Non-consensual sharing of sexual images (age 18+)</a:t>
            </a:r>
          </a:p>
          <a:p>
            <a:r>
              <a:rPr lang="en-GB" sz="1800" dirty="0" smtClean="0">
                <a:solidFill>
                  <a:schemeClr val="bg1"/>
                </a:solidFill>
              </a:rPr>
              <a:t>Threatening to share sexual images</a:t>
            </a:r>
          </a:p>
          <a:p>
            <a:r>
              <a:rPr lang="en-GB" sz="1800" dirty="0" smtClean="0">
                <a:solidFill>
                  <a:schemeClr val="bg1"/>
                </a:solidFill>
              </a:rPr>
              <a:t>Carries up to 5 years in prison </a:t>
            </a:r>
          </a:p>
          <a:p>
            <a:endParaRPr lang="en-GB" sz="1800" dirty="0">
              <a:solidFill>
                <a:schemeClr val="bg1"/>
              </a:solidFill>
            </a:endParaRPr>
          </a:p>
          <a:p>
            <a:r>
              <a:rPr lang="en-GB" sz="1800" dirty="0" smtClean="0">
                <a:solidFill>
                  <a:schemeClr val="bg1"/>
                </a:solidFill>
              </a:rPr>
              <a:t>You do not have to physically share the image or video, simply showing it on your phone or other </a:t>
            </a:r>
            <a:r>
              <a:rPr lang="en-GB" sz="1800" smtClean="0">
                <a:solidFill>
                  <a:schemeClr val="bg1"/>
                </a:solidFill>
              </a:rPr>
              <a:t>electronic </a:t>
            </a:r>
            <a:r>
              <a:rPr lang="en-GB" sz="1800" smtClean="0">
                <a:solidFill>
                  <a:schemeClr val="bg1"/>
                </a:solidFill>
              </a:rPr>
              <a:t>device </a:t>
            </a:r>
            <a:r>
              <a:rPr lang="en-GB" sz="1800" dirty="0" smtClean="0">
                <a:solidFill>
                  <a:schemeClr val="bg1"/>
                </a:solidFill>
              </a:rPr>
              <a:t>to others is enough to break the law </a:t>
            </a:r>
          </a:p>
          <a:p>
            <a:endParaRPr lang="en-GB" sz="1800" dirty="0">
              <a:solidFill>
                <a:schemeClr val="bg1"/>
              </a:solidFill>
            </a:endParaRPr>
          </a:p>
          <a:p>
            <a:r>
              <a:rPr lang="en-GB" sz="1800" dirty="0" smtClean="0">
                <a:solidFill>
                  <a:schemeClr val="bg1"/>
                </a:solidFill>
              </a:rPr>
              <a:t>It is always illegal to share sexual images or videos with anyone under the age of 18 years </a:t>
            </a:r>
            <a:endParaRPr lang="en-GB" sz="1800" dirty="0">
              <a:solidFill>
                <a:schemeClr val="bg1"/>
              </a:solidFill>
            </a:endParaRPr>
          </a:p>
        </p:txBody>
      </p:sp>
    </p:spTree>
    <p:extLst>
      <p:ext uri="{BB962C8B-B14F-4D97-AF65-F5344CB8AC3E}">
        <p14:creationId xmlns:p14="http://schemas.microsoft.com/office/powerpoint/2010/main" val="20286831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959" y="19050"/>
            <a:ext cx="22860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3"/>
          <p:cNvSpPr txBox="1">
            <a:spLocks noChangeArrowheads="1"/>
          </p:cNvSpPr>
          <p:nvPr/>
        </p:nvSpPr>
        <p:spPr bwMode="auto">
          <a:xfrm>
            <a:off x="2987675" y="836613"/>
            <a:ext cx="41036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en-US" sz="2400" b="1" dirty="0" smtClean="0">
                <a:solidFill>
                  <a:schemeClr val="bg1"/>
                </a:solidFill>
              </a:rPr>
              <a:t>Myths &amp; Facts </a:t>
            </a:r>
            <a:endParaRPr lang="en-GB" altLang="en-US" sz="2400" b="1" dirty="0">
              <a:solidFill>
                <a:schemeClr val="bg1"/>
              </a:solidFill>
            </a:endParaRPr>
          </a:p>
        </p:txBody>
      </p:sp>
      <p:sp>
        <p:nvSpPr>
          <p:cNvPr id="3077" name="TextBox 4"/>
          <p:cNvSpPr txBox="1">
            <a:spLocks noChangeArrowheads="1"/>
          </p:cNvSpPr>
          <p:nvPr/>
        </p:nvSpPr>
        <p:spPr bwMode="auto">
          <a:xfrm>
            <a:off x="684213" y="1916113"/>
            <a:ext cx="7127875"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n-GB" sz="5400" dirty="0" smtClean="0">
                <a:solidFill>
                  <a:schemeClr val="bg1"/>
                </a:solidFill>
              </a:rPr>
              <a:t>What percentage of victims know their attacker? </a:t>
            </a:r>
            <a:endParaRPr lang="en-GB" sz="5400" dirty="0">
              <a:solidFill>
                <a:schemeClr val="bg1"/>
              </a:solidFill>
            </a:endParaRPr>
          </a:p>
        </p:txBody>
      </p:sp>
    </p:spTree>
    <p:extLst>
      <p:ext uri="{BB962C8B-B14F-4D97-AF65-F5344CB8AC3E}">
        <p14:creationId xmlns:p14="http://schemas.microsoft.com/office/powerpoint/2010/main" val="23788751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959" y="19050"/>
            <a:ext cx="22860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3"/>
          <p:cNvSpPr txBox="1">
            <a:spLocks noChangeArrowheads="1"/>
          </p:cNvSpPr>
          <p:nvPr/>
        </p:nvSpPr>
        <p:spPr bwMode="auto">
          <a:xfrm>
            <a:off x="2987675" y="836613"/>
            <a:ext cx="41036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en-US" sz="2400" b="1" dirty="0" smtClean="0">
                <a:solidFill>
                  <a:schemeClr val="bg1"/>
                </a:solidFill>
              </a:rPr>
              <a:t>Myths &amp; Facts</a:t>
            </a:r>
            <a:endParaRPr lang="en-GB" altLang="en-US" sz="2400" b="1" dirty="0">
              <a:solidFill>
                <a:schemeClr val="bg1"/>
              </a:solidFill>
            </a:endParaRPr>
          </a:p>
        </p:txBody>
      </p:sp>
      <p:sp>
        <p:nvSpPr>
          <p:cNvPr id="3077" name="TextBox 4"/>
          <p:cNvSpPr txBox="1">
            <a:spLocks noChangeArrowheads="1"/>
          </p:cNvSpPr>
          <p:nvPr/>
        </p:nvSpPr>
        <p:spPr bwMode="auto">
          <a:xfrm>
            <a:off x="684213" y="1916113"/>
            <a:ext cx="7127875" cy="4130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n-GB" b="1" dirty="0" smtClean="0">
                <a:solidFill>
                  <a:schemeClr val="bg1"/>
                </a:solidFill>
              </a:rPr>
              <a:t> 85 %</a:t>
            </a:r>
          </a:p>
          <a:p>
            <a:pPr algn="ctr">
              <a:buNone/>
            </a:pPr>
            <a:r>
              <a:rPr lang="en-GB" dirty="0" smtClean="0">
                <a:solidFill>
                  <a:schemeClr val="bg1"/>
                </a:solidFill>
              </a:rPr>
              <a:t>Partners</a:t>
            </a:r>
          </a:p>
          <a:p>
            <a:pPr algn="ctr">
              <a:buNone/>
            </a:pPr>
            <a:r>
              <a:rPr lang="en-GB" dirty="0" smtClean="0">
                <a:solidFill>
                  <a:schemeClr val="bg1"/>
                </a:solidFill>
              </a:rPr>
              <a:t>Ex partners</a:t>
            </a:r>
          </a:p>
          <a:p>
            <a:pPr algn="ctr">
              <a:buNone/>
            </a:pPr>
            <a:r>
              <a:rPr lang="en-GB" dirty="0" smtClean="0">
                <a:solidFill>
                  <a:schemeClr val="bg1"/>
                </a:solidFill>
              </a:rPr>
              <a:t>Family members</a:t>
            </a:r>
          </a:p>
          <a:p>
            <a:pPr algn="ctr">
              <a:buNone/>
            </a:pPr>
            <a:r>
              <a:rPr lang="en-GB" dirty="0" smtClean="0">
                <a:solidFill>
                  <a:schemeClr val="bg1"/>
                </a:solidFill>
              </a:rPr>
              <a:t>Friend</a:t>
            </a:r>
          </a:p>
          <a:p>
            <a:pPr algn="ctr">
              <a:buNone/>
            </a:pPr>
            <a:r>
              <a:rPr lang="en-GB" dirty="0" smtClean="0">
                <a:solidFill>
                  <a:schemeClr val="bg1"/>
                </a:solidFill>
              </a:rPr>
              <a:t>Colleague</a:t>
            </a:r>
          </a:p>
          <a:p>
            <a:pPr algn="ctr">
              <a:buNone/>
            </a:pPr>
            <a:r>
              <a:rPr lang="en-GB" dirty="0" smtClean="0">
                <a:solidFill>
                  <a:schemeClr val="bg1"/>
                </a:solidFill>
              </a:rPr>
              <a:t>Other acquaintance </a:t>
            </a:r>
          </a:p>
        </p:txBody>
      </p:sp>
    </p:spTree>
    <p:extLst>
      <p:ext uri="{BB962C8B-B14F-4D97-AF65-F5344CB8AC3E}">
        <p14:creationId xmlns:p14="http://schemas.microsoft.com/office/powerpoint/2010/main" val="28216588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91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959" y="19050"/>
            <a:ext cx="22860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3"/>
          <p:cNvSpPr txBox="1">
            <a:spLocks noChangeArrowheads="1"/>
          </p:cNvSpPr>
          <p:nvPr/>
        </p:nvSpPr>
        <p:spPr bwMode="auto">
          <a:xfrm>
            <a:off x="2987675" y="836613"/>
            <a:ext cx="41036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en-US" sz="2400" b="1" dirty="0" smtClean="0">
                <a:solidFill>
                  <a:schemeClr val="bg1"/>
                </a:solidFill>
              </a:rPr>
              <a:t>Myths &amp; Facts</a:t>
            </a:r>
            <a:endParaRPr lang="en-GB" altLang="en-US" sz="2400" b="1" dirty="0">
              <a:solidFill>
                <a:schemeClr val="bg1"/>
              </a:solidFill>
            </a:endParaRPr>
          </a:p>
        </p:txBody>
      </p:sp>
      <p:sp>
        <p:nvSpPr>
          <p:cNvPr id="3077" name="TextBox 4"/>
          <p:cNvSpPr txBox="1">
            <a:spLocks noChangeArrowheads="1"/>
          </p:cNvSpPr>
          <p:nvPr/>
        </p:nvSpPr>
        <p:spPr bwMode="auto">
          <a:xfrm>
            <a:off x="684213" y="1916113"/>
            <a:ext cx="7127875" cy="307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endParaRPr lang="en-GB" sz="4400" dirty="0" smtClean="0">
              <a:solidFill>
                <a:schemeClr val="bg1"/>
              </a:solidFill>
            </a:endParaRPr>
          </a:p>
          <a:p>
            <a:pPr algn="ctr">
              <a:buNone/>
            </a:pPr>
            <a:r>
              <a:rPr lang="en-GB" sz="4400" dirty="0" smtClean="0">
                <a:solidFill>
                  <a:schemeClr val="bg1"/>
                </a:solidFill>
              </a:rPr>
              <a:t>In what year did rape in </a:t>
            </a:r>
          </a:p>
          <a:p>
            <a:pPr algn="ctr">
              <a:buNone/>
            </a:pPr>
            <a:r>
              <a:rPr lang="en-GB" sz="4400" dirty="0" smtClean="0">
                <a:solidFill>
                  <a:schemeClr val="bg1"/>
                </a:solidFill>
              </a:rPr>
              <a:t>marriage become illegal in Scotland?</a:t>
            </a:r>
            <a:endParaRPr lang="en-GB" sz="4400" dirty="0">
              <a:solidFill>
                <a:schemeClr val="bg1"/>
              </a:solidFill>
            </a:endParaRPr>
          </a:p>
        </p:txBody>
      </p:sp>
    </p:spTree>
    <p:extLst>
      <p:ext uri="{BB962C8B-B14F-4D97-AF65-F5344CB8AC3E}">
        <p14:creationId xmlns:p14="http://schemas.microsoft.com/office/powerpoint/2010/main" val="14719655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959" y="19050"/>
            <a:ext cx="22860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3"/>
          <p:cNvSpPr txBox="1">
            <a:spLocks noChangeArrowheads="1"/>
          </p:cNvSpPr>
          <p:nvPr/>
        </p:nvSpPr>
        <p:spPr bwMode="auto">
          <a:xfrm>
            <a:off x="2915816" y="836613"/>
            <a:ext cx="41036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en-US" sz="2400" b="1" dirty="0" smtClean="0">
                <a:solidFill>
                  <a:schemeClr val="bg1"/>
                </a:solidFill>
              </a:rPr>
              <a:t>Myths &amp; Facts</a:t>
            </a:r>
            <a:endParaRPr lang="en-GB" altLang="en-US" sz="2400" b="1" dirty="0">
              <a:solidFill>
                <a:schemeClr val="bg1"/>
              </a:solidFill>
            </a:endParaRPr>
          </a:p>
        </p:txBody>
      </p:sp>
      <p:sp>
        <p:nvSpPr>
          <p:cNvPr id="3077" name="TextBox 4"/>
          <p:cNvSpPr txBox="1">
            <a:spLocks noChangeArrowheads="1"/>
          </p:cNvSpPr>
          <p:nvPr/>
        </p:nvSpPr>
        <p:spPr bwMode="auto">
          <a:xfrm>
            <a:off x="684213" y="1916113"/>
            <a:ext cx="7127875" cy="363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n-GB" sz="3600" b="1" dirty="0" smtClean="0">
                <a:solidFill>
                  <a:schemeClr val="bg1"/>
                </a:solidFill>
              </a:rPr>
              <a:t>1989</a:t>
            </a:r>
          </a:p>
          <a:p>
            <a:pPr algn="ctr">
              <a:buNone/>
            </a:pPr>
            <a:r>
              <a:rPr lang="en-GB" sz="3600" dirty="0" smtClean="0">
                <a:solidFill>
                  <a:schemeClr val="bg1"/>
                </a:solidFill>
              </a:rPr>
              <a:t>And 1991 in England </a:t>
            </a:r>
          </a:p>
          <a:p>
            <a:pPr algn="ctr">
              <a:buNone/>
            </a:pPr>
            <a:r>
              <a:rPr lang="en-GB" sz="3600" dirty="0" smtClean="0">
                <a:solidFill>
                  <a:schemeClr val="bg1"/>
                </a:solidFill>
              </a:rPr>
              <a:t>Before these dates a woman had no legal protection for the crime of rape perpetrated against her by her husband</a:t>
            </a:r>
            <a:endParaRPr lang="en-GB" sz="3600" dirty="0">
              <a:solidFill>
                <a:schemeClr val="bg1"/>
              </a:solidFill>
            </a:endParaRPr>
          </a:p>
        </p:txBody>
      </p:sp>
    </p:spTree>
    <p:extLst>
      <p:ext uri="{BB962C8B-B14F-4D97-AF65-F5344CB8AC3E}">
        <p14:creationId xmlns:p14="http://schemas.microsoft.com/office/powerpoint/2010/main" val="754058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959" y="19050"/>
            <a:ext cx="22860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3"/>
          <p:cNvSpPr txBox="1">
            <a:spLocks noChangeArrowheads="1"/>
          </p:cNvSpPr>
          <p:nvPr/>
        </p:nvSpPr>
        <p:spPr bwMode="auto">
          <a:xfrm>
            <a:off x="2987675" y="836613"/>
            <a:ext cx="41036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en-US" sz="2400" b="1" dirty="0" smtClean="0">
                <a:solidFill>
                  <a:schemeClr val="bg1"/>
                </a:solidFill>
              </a:rPr>
              <a:t>Myths &amp; Facts </a:t>
            </a:r>
            <a:endParaRPr lang="en-GB" altLang="en-US" sz="2400" b="1" dirty="0">
              <a:solidFill>
                <a:schemeClr val="bg1"/>
              </a:solidFill>
            </a:endParaRPr>
          </a:p>
        </p:txBody>
      </p:sp>
      <p:sp>
        <p:nvSpPr>
          <p:cNvPr id="3077" name="TextBox 4"/>
          <p:cNvSpPr txBox="1">
            <a:spLocks noChangeArrowheads="1"/>
          </p:cNvSpPr>
          <p:nvPr/>
        </p:nvSpPr>
        <p:spPr bwMode="auto">
          <a:xfrm>
            <a:off x="684213" y="1916113"/>
            <a:ext cx="712787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n-GB" dirty="0" smtClean="0">
                <a:solidFill>
                  <a:schemeClr val="bg1"/>
                </a:solidFill>
              </a:rPr>
              <a:t>In a survey carried out in February 2008 for the Scottish Government, what percentage of people in Scotland said a woman may be to blame for being raped if she was wearing revealing clothing?</a:t>
            </a:r>
            <a:endParaRPr lang="en-GB" dirty="0">
              <a:solidFill>
                <a:schemeClr val="bg1"/>
              </a:solidFill>
            </a:endParaRPr>
          </a:p>
        </p:txBody>
      </p:sp>
    </p:spTree>
    <p:extLst>
      <p:ext uri="{BB962C8B-B14F-4D97-AF65-F5344CB8AC3E}">
        <p14:creationId xmlns:p14="http://schemas.microsoft.com/office/powerpoint/2010/main" val="4129680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959" y="19050"/>
            <a:ext cx="22860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3"/>
          <p:cNvSpPr txBox="1">
            <a:spLocks noChangeArrowheads="1"/>
          </p:cNvSpPr>
          <p:nvPr/>
        </p:nvSpPr>
        <p:spPr bwMode="auto">
          <a:xfrm>
            <a:off x="2987675" y="836613"/>
            <a:ext cx="41036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en-US" sz="2400" b="1" dirty="0" smtClean="0">
                <a:solidFill>
                  <a:schemeClr val="bg1"/>
                </a:solidFill>
              </a:rPr>
              <a:t>Myths &amp; Facts</a:t>
            </a:r>
            <a:endParaRPr lang="en-GB" altLang="en-US" sz="2400" b="1" dirty="0">
              <a:solidFill>
                <a:schemeClr val="bg1"/>
              </a:solidFill>
            </a:endParaRPr>
          </a:p>
        </p:txBody>
      </p:sp>
      <p:sp>
        <p:nvSpPr>
          <p:cNvPr id="3077" name="TextBox 4"/>
          <p:cNvSpPr txBox="1">
            <a:spLocks noChangeArrowheads="1"/>
          </p:cNvSpPr>
          <p:nvPr/>
        </p:nvSpPr>
        <p:spPr bwMode="auto">
          <a:xfrm>
            <a:off x="684213" y="1916113"/>
            <a:ext cx="7127875" cy="235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n-GB" b="1" dirty="0" smtClean="0">
                <a:solidFill>
                  <a:schemeClr val="bg1"/>
                </a:solidFill>
              </a:rPr>
              <a:t>27%</a:t>
            </a:r>
          </a:p>
          <a:p>
            <a:pPr algn="ctr">
              <a:buNone/>
            </a:pPr>
            <a:endParaRPr lang="en-GB" dirty="0" smtClean="0">
              <a:solidFill>
                <a:schemeClr val="bg1"/>
              </a:solidFill>
            </a:endParaRPr>
          </a:p>
          <a:p>
            <a:pPr algn="ctr">
              <a:buNone/>
            </a:pPr>
            <a:r>
              <a:rPr lang="en-GB" dirty="0" smtClean="0">
                <a:solidFill>
                  <a:schemeClr val="bg1"/>
                </a:solidFill>
              </a:rPr>
              <a:t>This Is Not An Invitation </a:t>
            </a:r>
          </a:p>
          <a:p>
            <a:pPr algn="ctr">
              <a:buNone/>
            </a:pPr>
            <a:r>
              <a:rPr lang="en-GB" dirty="0" smtClean="0">
                <a:solidFill>
                  <a:schemeClr val="bg1"/>
                </a:solidFill>
              </a:rPr>
              <a:t>To Rape Me</a:t>
            </a:r>
          </a:p>
        </p:txBody>
      </p:sp>
    </p:spTree>
    <p:extLst>
      <p:ext uri="{BB962C8B-B14F-4D97-AF65-F5344CB8AC3E}">
        <p14:creationId xmlns:p14="http://schemas.microsoft.com/office/powerpoint/2010/main" val="34820312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959" y="19050"/>
            <a:ext cx="22860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3"/>
          <p:cNvSpPr txBox="1">
            <a:spLocks noChangeArrowheads="1"/>
          </p:cNvSpPr>
          <p:nvPr/>
        </p:nvSpPr>
        <p:spPr bwMode="auto">
          <a:xfrm>
            <a:off x="2987675" y="836613"/>
            <a:ext cx="41036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en-US" sz="2000" b="1" dirty="0" smtClean="0">
                <a:solidFill>
                  <a:schemeClr val="bg1"/>
                </a:solidFill>
              </a:rPr>
              <a:t>Changing Societies Attitudes </a:t>
            </a:r>
            <a:endParaRPr lang="en-GB" altLang="en-US" sz="2000" b="1" dirty="0">
              <a:solidFill>
                <a:schemeClr val="bg1"/>
              </a:solidFill>
            </a:endParaRPr>
          </a:p>
        </p:txBody>
      </p:sp>
      <p:sp>
        <p:nvSpPr>
          <p:cNvPr id="3077" name="TextBox 4"/>
          <p:cNvSpPr txBox="1">
            <a:spLocks noChangeArrowheads="1"/>
          </p:cNvSpPr>
          <p:nvPr/>
        </p:nvSpPr>
        <p:spPr bwMode="auto">
          <a:xfrm>
            <a:off x="684213" y="1916113"/>
            <a:ext cx="7127875" cy="344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r>
              <a:rPr lang="en-GB" dirty="0" smtClean="0">
                <a:solidFill>
                  <a:schemeClr val="bg1"/>
                </a:solidFill>
              </a:rPr>
              <a:t>How to challenge attitudes?</a:t>
            </a:r>
          </a:p>
          <a:p>
            <a:endParaRPr lang="en-GB" dirty="0">
              <a:solidFill>
                <a:schemeClr val="bg1"/>
              </a:solidFill>
            </a:endParaRPr>
          </a:p>
          <a:p>
            <a:r>
              <a:rPr lang="en-GB" dirty="0" smtClean="0">
                <a:solidFill>
                  <a:schemeClr val="bg1"/>
                </a:solidFill>
              </a:rPr>
              <a:t>How to make changes?</a:t>
            </a:r>
          </a:p>
          <a:p>
            <a:endParaRPr lang="en-GB" dirty="0">
              <a:solidFill>
                <a:schemeClr val="bg1"/>
              </a:solidFill>
            </a:endParaRPr>
          </a:p>
          <a:p>
            <a:r>
              <a:rPr lang="en-GB" dirty="0" smtClean="0">
                <a:solidFill>
                  <a:schemeClr val="bg1"/>
                </a:solidFill>
              </a:rPr>
              <a:t>How to create a healthier, fairer </a:t>
            </a:r>
            <a:r>
              <a:rPr lang="en-GB" dirty="0" err="1" smtClean="0">
                <a:solidFill>
                  <a:schemeClr val="bg1"/>
                </a:solidFill>
              </a:rPr>
              <a:t>socoiety</a:t>
            </a:r>
            <a:r>
              <a:rPr lang="en-GB" dirty="0" smtClean="0">
                <a:solidFill>
                  <a:schemeClr val="bg1"/>
                </a:solidFill>
              </a:rPr>
              <a:t>? </a:t>
            </a:r>
            <a:endParaRPr lang="en-GB" dirty="0">
              <a:solidFill>
                <a:schemeClr val="bg1"/>
              </a:solidFill>
            </a:endParaRPr>
          </a:p>
        </p:txBody>
      </p:sp>
    </p:spTree>
    <p:extLst>
      <p:ext uri="{BB962C8B-B14F-4D97-AF65-F5344CB8AC3E}">
        <p14:creationId xmlns:p14="http://schemas.microsoft.com/office/powerpoint/2010/main" val="14936393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766"/>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959" y="19050"/>
            <a:ext cx="22860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3"/>
          <p:cNvSpPr txBox="1">
            <a:spLocks noChangeArrowheads="1"/>
          </p:cNvSpPr>
          <p:nvPr/>
        </p:nvSpPr>
        <p:spPr bwMode="auto">
          <a:xfrm>
            <a:off x="2987675" y="836613"/>
            <a:ext cx="41036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en-US" sz="1800" b="1" dirty="0" smtClean="0">
                <a:solidFill>
                  <a:schemeClr val="bg1"/>
                </a:solidFill>
              </a:rPr>
              <a:t>Rape Crisis Scotland Campaigns </a:t>
            </a:r>
            <a:endParaRPr lang="en-GB" altLang="en-US" sz="1800" b="1" dirty="0">
              <a:solidFill>
                <a:schemeClr val="bg1"/>
              </a:solidFill>
            </a:endParaRPr>
          </a:p>
        </p:txBody>
      </p:sp>
      <p:sp>
        <p:nvSpPr>
          <p:cNvPr id="3077" name="TextBox 4"/>
          <p:cNvSpPr txBox="1">
            <a:spLocks noChangeArrowheads="1"/>
          </p:cNvSpPr>
          <p:nvPr/>
        </p:nvSpPr>
        <p:spPr bwMode="auto">
          <a:xfrm>
            <a:off x="684213" y="1916113"/>
            <a:ext cx="71278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endParaRPr lang="en-GB" dirty="0">
              <a:solidFill>
                <a:schemeClr val="bg1"/>
              </a:solidFill>
            </a:endParaRPr>
          </a:p>
        </p:txBody>
      </p:sp>
      <p:pic>
        <p:nvPicPr>
          <p:cNvPr id="6" name="Picture 5" descr="10 Top Tips to End Rape"/>
          <p:cNvPicPr/>
          <p:nvPr/>
        </p:nvPicPr>
        <p:blipFill>
          <a:blip r:embed="rId5" cstate="print"/>
          <a:srcRect/>
          <a:stretch>
            <a:fillRect/>
          </a:stretch>
        </p:blipFill>
        <p:spPr bwMode="auto">
          <a:xfrm>
            <a:off x="444133" y="1863503"/>
            <a:ext cx="1928826" cy="2357454"/>
          </a:xfrm>
          <a:prstGeom prst="rect">
            <a:avLst/>
          </a:prstGeom>
          <a:noFill/>
          <a:ln w="9525">
            <a:noFill/>
            <a:miter lim="800000"/>
            <a:headEnd/>
            <a:tailEnd/>
          </a:ln>
        </p:spPr>
      </p:pic>
      <p:pic>
        <p:nvPicPr>
          <p:cNvPr id="7" name="Picture 6" descr="This is not an invitation to rape me"/>
          <p:cNvPicPr/>
          <p:nvPr/>
        </p:nvPicPr>
        <p:blipFill>
          <a:blip r:embed="rId6"/>
          <a:srcRect/>
          <a:stretch>
            <a:fillRect/>
          </a:stretch>
        </p:blipFill>
        <p:spPr bwMode="auto">
          <a:xfrm>
            <a:off x="3286116" y="1428736"/>
            <a:ext cx="4315962" cy="2160682"/>
          </a:xfrm>
          <a:prstGeom prst="rect">
            <a:avLst/>
          </a:prstGeom>
          <a:noFill/>
          <a:ln w="9525">
            <a:noFill/>
            <a:miter lim="800000"/>
            <a:headEnd/>
            <a:tailEnd/>
          </a:ln>
        </p:spPr>
      </p:pic>
      <p:pic>
        <p:nvPicPr>
          <p:cNvPr id="8" name="Content Placeholder 4" descr="Pie chart postcard"/>
          <p:cNvPicPr>
            <a:picLocks/>
          </p:cNvPicPr>
          <p:nvPr/>
        </p:nvPicPr>
        <p:blipFill>
          <a:blip r:embed="rId7" cstate="print"/>
          <a:srcRect/>
          <a:stretch>
            <a:fillRect/>
          </a:stretch>
        </p:blipFill>
        <p:spPr bwMode="auto">
          <a:xfrm>
            <a:off x="1619672" y="3861048"/>
            <a:ext cx="2007934" cy="3197229"/>
          </a:xfrm>
          <a:prstGeom prst="rect">
            <a:avLst/>
          </a:prstGeom>
          <a:noFill/>
          <a:ln w="9525">
            <a:noFill/>
            <a:miter lim="800000"/>
            <a:headEnd/>
            <a:tailEnd/>
          </a:ln>
        </p:spPr>
      </p:pic>
      <p:pic>
        <p:nvPicPr>
          <p:cNvPr id="9" name="Picture 8" descr="A short, sparkly blue shirt hangs on a clothes rack. Two large tags, in the style of price tags, hang from the skirt. The top tag reads &quot;Asking to be raped?&quot; The tag immediately below reads &quot;notever.co.uk&quot;"/>
          <p:cNvPicPr/>
          <p:nvPr/>
        </p:nvPicPr>
        <p:blipFill>
          <a:blip r:embed="rId8"/>
          <a:srcRect/>
          <a:stretch>
            <a:fillRect/>
          </a:stretch>
        </p:blipFill>
        <p:spPr bwMode="auto">
          <a:xfrm>
            <a:off x="5868144" y="3717032"/>
            <a:ext cx="1819415" cy="2583180"/>
          </a:xfrm>
          <a:prstGeom prst="rect">
            <a:avLst/>
          </a:prstGeom>
          <a:noFill/>
          <a:ln w="9525">
            <a:noFill/>
            <a:miter lim="800000"/>
            <a:headEnd/>
            <a:tailEnd/>
          </a:ln>
        </p:spPr>
      </p:pic>
    </p:spTree>
    <p:extLst>
      <p:ext uri="{BB962C8B-B14F-4D97-AF65-F5344CB8AC3E}">
        <p14:creationId xmlns:p14="http://schemas.microsoft.com/office/powerpoint/2010/main" val="16774567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959" y="19050"/>
            <a:ext cx="22860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3"/>
          <p:cNvSpPr txBox="1">
            <a:spLocks noChangeArrowheads="1"/>
          </p:cNvSpPr>
          <p:nvPr/>
        </p:nvSpPr>
        <p:spPr bwMode="auto">
          <a:xfrm>
            <a:off x="2987675" y="836613"/>
            <a:ext cx="41036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en-US" sz="2400" b="1" dirty="0" smtClean="0">
                <a:solidFill>
                  <a:schemeClr val="bg1"/>
                </a:solidFill>
              </a:rPr>
              <a:t>Police Scotland Campaign</a:t>
            </a:r>
            <a:endParaRPr lang="en-GB" altLang="en-US" sz="2400" b="1" dirty="0">
              <a:solidFill>
                <a:schemeClr val="bg1"/>
              </a:solidFill>
            </a:endParaRPr>
          </a:p>
        </p:txBody>
      </p:sp>
      <p:sp>
        <p:nvSpPr>
          <p:cNvPr id="3077" name="TextBox 4"/>
          <p:cNvSpPr txBox="1">
            <a:spLocks noChangeArrowheads="1"/>
          </p:cNvSpPr>
          <p:nvPr/>
        </p:nvSpPr>
        <p:spPr bwMode="auto">
          <a:xfrm>
            <a:off x="684213" y="1916113"/>
            <a:ext cx="71278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endParaRPr lang="en-GB" dirty="0">
              <a:solidFill>
                <a:schemeClr val="bg1"/>
              </a:solidFill>
            </a:endParaRPr>
          </a:p>
        </p:txBody>
      </p:sp>
      <p:pic>
        <p:nvPicPr>
          <p:cNvPr id="6" name="Picture 2"/>
          <p:cNvPicPr>
            <a:picLocks noChangeAspect="1" noChangeArrowheads="1"/>
          </p:cNvPicPr>
          <p:nvPr/>
        </p:nvPicPr>
        <p:blipFill>
          <a:blip r:embed="rId5"/>
          <a:srcRect/>
          <a:stretch>
            <a:fillRect/>
          </a:stretch>
        </p:blipFill>
        <p:spPr bwMode="auto">
          <a:xfrm>
            <a:off x="574246" y="1467967"/>
            <a:ext cx="7476189" cy="5429288"/>
          </a:xfrm>
          <a:prstGeom prst="rect">
            <a:avLst/>
          </a:prstGeom>
          <a:noFill/>
          <a:ln w="9525">
            <a:noFill/>
            <a:miter lim="800000"/>
            <a:headEnd/>
            <a:tailEnd/>
          </a:ln>
          <a:effectLst/>
        </p:spPr>
      </p:pic>
    </p:spTree>
    <p:extLst>
      <p:ext uri="{BB962C8B-B14F-4D97-AF65-F5344CB8AC3E}">
        <p14:creationId xmlns:p14="http://schemas.microsoft.com/office/powerpoint/2010/main" val="18179821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9050"/>
            <a:ext cx="22860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3"/>
          <p:cNvSpPr txBox="1">
            <a:spLocks noChangeArrowheads="1"/>
          </p:cNvSpPr>
          <p:nvPr/>
        </p:nvSpPr>
        <p:spPr bwMode="auto">
          <a:xfrm>
            <a:off x="2987675" y="836613"/>
            <a:ext cx="41036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sz="2800" b="1" dirty="0" smtClean="0">
                <a:solidFill>
                  <a:schemeClr val="bg1"/>
                </a:solidFill>
              </a:rPr>
              <a:t>Recognising Consent</a:t>
            </a:r>
            <a:endParaRPr lang="en-GB" altLang="en-US" sz="2800" b="1" dirty="0">
              <a:solidFill>
                <a:schemeClr val="bg1"/>
              </a:solidFill>
            </a:endParaRPr>
          </a:p>
        </p:txBody>
      </p:sp>
      <p:sp>
        <p:nvSpPr>
          <p:cNvPr id="3077" name="TextBox 4"/>
          <p:cNvSpPr txBox="1">
            <a:spLocks noChangeArrowheads="1"/>
          </p:cNvSpPr>
          <p:nvPr/>
        </p:nvSpPr>
        <p:spPr bwMode="auto">
          <a:xfrm>
            <a:off x="467544" y="1948440"/>
            <a:ext cx="7127875"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algn="ctr">
              <a:spcBef>
                <a:spcPct val="0"/>
              </a:spcBef>
              <a:buNone/>
            </a:pPr>
            <a:endParaRPr lang="en-GB" altLang="en-US" sz="4800" dirty="0" smtClean="0">
              <a:solidFill>
                <a:schemeClr val="bg1"/>
              </a:solidFill>
            </a:endParaRPr>
          </a:p>
          <a:p>
            <a:pPr marL="0" indent="0" algn="ctr">
              <a:spcBef>
                <a:spcPct val="0"/>
              </a:spcBef>
              <a:buNone/>
            </a:pPr>
            <a:r>
              <a:rPr lang="en-GB" altLang="en-US" sz="4800" dirty="0" smtClean="0">
                <a:solidFill>
                  <a:schemeClr val="bg1"/>
                </a:solidFill>
              </a:rPr>
              <a:t>Case Studies </a:t>
            </a:r>
            <a:endParaRPr lang="en-GB" altLang="en-US" sz="4800" dirty="0">
              <a:solidFill>
                <a:schemeClr val="bg1"/>
              </a:solidFill>
            </a:endParaRPr>
          </a:p>
          <a:p>
            <a:pPr>
              <a:spcBef>
                <a:spcPct val="0"/>
              </a:spcBef>
            </a:pPr>
            <a:endParaRPr lang="en-GB" altLang="en-US" sz="2000" dirty="0">
              <a:solidFill>
                <a:schemeClr val="bg1"/>
              </a:solidFill>
            </a:endParaRPr>
          </a:p>
        </p:txBody>
      </p:sp>
    </p:spTree>
    <p:extLst>
      <p:ext uri="{BB962C8B-B14F-4D97-AF65-F5344CB8AC3E}">
        <p14:creationId xmlns:p14="http://schemas.microsoft.com/office/powerpoint/2010/main" val="38997811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959" y="19050"/>
            <a:ext cx="22860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3"/>
          <p:cNvSpPr txBox="1">
            <a:spLocks noChangeArrowheads="1"/>
          </p:cNvSpPr>
          <p:nvPr/>
        </p:nvSpPr>
        <p:spPr bwMode="auto">
          <a:xfrm>
            <a:off x="2987675" y="836613"/>
            <a:ext cx="41036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en-US" sz="2400" b="1" dirty="0" smtClean="0">
                <a:solidFill>
                  <a:schemeClr val="bg1"/>
                </a:solidFill>
              </a:rPr>
              <a:t>Myths &amp; Facts </a:t>
            </a:r>
            <a:endParaRPr lang="en-GB" altLang="en-US" sz="2400" b="1" dirty="0">
              <a:solidFill>
                <a:schemeClr val="bg1"/>
              </a:solidFill>
            </a:endParaRPr>
          </a:p>
        </p:txBody>
      </p:sp>
      <p:sp>
        <p:nvSpPr>
          <p:cNvPr id="3077" name="TextBox 4"/>
          <p:cNvSpPr txBox="1">
            <a:spLocks noChangeArrowheads="1"/>
          </p:cNvSpPr>
          <p:nvPr/>
        </p:nvSpPr>
        <p:spPr bwMode="auto">
          <a:xfrm>
            <a:off x="684213" y="1916113"/>
            <a:ext cx="7127875"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endParaRPr lang="en-GB" dirty="0" smtClean="0">
              <a:solidFill>
                <a:schemeClr val="bg1"/>
              </a:solidFill>
            </a:endParaRPr>
          </a:p>
          <a:p>
            <a:pPr algn="ctr">
              <a:buNone/>
            </a:pPr>
            <a:endParaRPr lang="en-GB" dirty="0">
              <a:solidFill>
                <a:schemeClr val="bg1"/>
              </a:solidFill>
            </a:endParaRPr>
          </a:p>
          <a:p>
            <a:pPr algn="ctr">
              <a:buNone/>
            </a:pPr>
            <a:endParaRPr lang="en-GB" dirty="0" smtClean="0">
              <a:solidFill>
                <a:schemeClr val="bg1"/>
              </a:solidFill>
            </a:endParaRPr>
          </a:p>
          <a:p>
            <a:pPr algn="ctr">
              <a:buNone/>
            </a:pPr>
            <a:endParaRPr lang="en-GB" dirty="0">
              <a:solidFill>
                <a:schemeClr val="bg1"/>
              </a:solidFill>
            </a:endParaRPr>
          </a:p>
          <a:p>
            <a:pPr algn="ctr">
              <a:buNone/>
            </a:pPr>
            <a:endParaRPr lang="en-GB" dirty="0" smtClean="0">
              <a:solidFill>
                <a:schemeClr val="bg1"/>
              </a:solidFill>
            </a:endParaRPr>
          </a:p>
          <a:p>
            <a:pPr>
              <a:buNone/>
            </a:pPr>
            <a:r>
              <a:rPr lang="en-GB" dirty="0" smtClean="0">
                <a:solidFill>
                  <a:schemeClr val="bg1"/>
                </a:solidFill>
              </a:rPr>
              <a:t>www.wecanstopit.co.uk </a:t>
            </a:r>
            <a:endParaRPr lang="en-GB" dirty="0">
              <a:solidFill>
                <a:schemeClr val="bg1"/>
              </a:solidFill>
            </a:endParaRPr>
          </a:p>
        </p:txBody>
      </p:sp>
      <p:pic>
        <p:nvPicPr>
          <p:cNvPr id="6" name="irc_mi" descr="http://www.acpos.police.uk/images/wecanstopit.jpg"/>
          <p:cNvPicPr/>
          <p:nvPr/>
        </p:nvPicPr>
        <p:blipFill>
          <a:blip r:embed="rId5"/>
          <a:srcRect/>
          <a:stretch>
            <a:fillRect/>
          </a:stretch>
        </p:blipFill>
        <p:spPr bwMode="auto">
          <a:xfrm>
            <a:off x="557656" y="1916113"/>
            <a:ext cx="3429024" cy="2643206"/>
          </a:xfrm>
          <a:prstGeom prst="rect">
            <a:avLst/>
          </a:prstGeom>
          <a:noFill/>
          <a:ln w="9525">
            <a:noFill/>
            <a:miter lim="800000"/>
            <a:headEnd/>
            <a:tailEnd/>
          </a:ln>
        </p:spPr>
      </p:pic>
      <p:pic>
        <p:nvPicPr>
          <p:cNvPr id="7" name="Picture 2" descr="http://www.fife.police.uk/images/rape-prevention-poster-1-we.jpg"/>
          <p:cNvPicPr>
            <a:picLocks noChangeAspect="1" noChangeArrowheads="1"/>
          </p:cNvPicPr>
          <p:nvPr/>
        </p:nvPicPr>
        <p:blipFill>
          <a:blip r:embed="rId6"/>
          <a:srcRect/>
          <a:stretch>
            <a:fillRect/>
          </a:stretch>
        </p:blipFill>
        <p:spPr bwMode="auto">
          <a:xfrm>
            <a:off x="5580112" y="1857363"/>
            <a:ext cx="2500330" cy="3524773"/>
          </a:xfrm>
          <a:prstGeom prst="rect">
            <a:avLst/>
          </a:prstGeom>
          <a:noFill/>
        </p:spPr>
      </p:pic>
    </p:spTree>
    <p:extLst>
      <p:ext uri="{BB962C8B-B14F-4D97-AF65-F5344CB8AC3E}">
        <p14:creationId xmlns:p14="http://schemas.microsoft.com/office/powerpoint/2010/main" val="4187427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9050"/>
            <a:ext cx="22860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3"/>
          <p:cNvSpPr txBox="1">
            <a:spLocks noChangeArrowheads="1"/>
          </p:cNvSpPr>
          <p:nvPr/>
        </p:nvSpPr>
        <p:spPr bwMode="auto">
          <a:xfrm>
            <a:off x="2987675" y="836613"/>
            <a:ext cx="41036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b="1" dirty="0" smtClean="0">
                <a:solidFill>
                  <a:schemeClr val="bg1"/>
                </a:solidFill>
              </a:rPr>
              <a:t>Case Study 1</a:t>
            </a:r>
            <a:endParaRPr lang="en-GB" altLang="en-US" b="1" dirty="0">
              <a:solidFill>
                <a:schemeClr val="bg1"/>
              </a:solidFill>
            </a:endParaRPr>
          </a:p>
        </p:txBody>
      </p:sp>
      <p:sp>
        <p:nvSpPr>
          <p:cNvPr id="3077" name="TextBox 4"/>
          <p:cNvSpPr txBox="1">
            <a:spLocks noChangeArrowheads="1"/>
          </p:cNvSpPr>
          <p:nvPr/>
        </p:nvSpPr>
        <p:spPr bwMode="auto">
          <a:xfrm>
            <a:off x="684213" y="1916113"/>
            <a:ext cx="7127875" cy="349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r>
              <a:rPr lang="en-GB" sz="2400" dirty="0" smtClean="0">
                <a:solidFill>
                  <a:schemeClr val="bg1"/>
                </a:solidFill>
              </a:rPr>
              <a:t>Jane and Graeme are at house party, they start to kiss and Graeme suggests they go upstairs. They lie on a bed and kiss some more, Graeme tries to take Jane’s underwear off but she pushes his hand away several times, they continue kissing and he tries again, she doesn’t move his hand this time, Graeme starts to have sex with her. </a:t>
            </a:r>
          </a:p>
          <a:p>
            <a:r>
              <a:rPr lang="en-GB" sz="2400" dirty="0" smtClean="0">
                <a:solidFill>
                  <a:schemeClr val="bg1"/>
                </a:solidFill>
              </a:rPr>
              <a:t>Did Jane give consent? </a:t>
            </a:r>
            <a:endParaRPr lang="en-GB" sz="2400" dirty="0">
              <a:solidFill>
                <a:schemeClr val="bg1"/>
              </a:solidFill>
            </a:endParaRPr>
          </a:p>
        </p:txBody>
      </p:sp>
    </p:spTree>
    <p:extLst>
      <p:ext uri="{BB962C8B-B14F-4D97-AF65-F5344CB8AC3E}">
        <p14:creationId xmlns:p14="http://schemas.microsoft.com/office/powerpoint/2010/main" val="23618722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9050"/>
            <a:ext cx="22860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3"/>
          <p:cNvSpPr txBox="1">
            <a:spLocks noChangeArrowheads="1"/>
          </p:cNvSpPr>
          <p:nvPr/>
        </p:nvSpPr>
        <p:spPr bwMode="auto">
          <a:xfrm>
            <a:off x="2987675" y="836613"/>
            <a:ext cx="41036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b="1" dirty="0" smtClean="0">
                <a:solidFill>
                  <a:schemeClr val="bg1"/>
                </a:solidFill>
              </a:rPr>
              <a:t>Case Study 2 </a:t>
            </a:r>
            <a:endParaRPr lang="en-GB" altLang="en-US" b="1" dirty="0">
              <a:solidFill>
                <a:schemeClr val="bg1"/>
              </a:solidFill>
            </a:endParaRPr>
          </a:p>
        </p:txBody>
      </p:sp>
      <p:sp>
        <p:nvSpPr>
          <p:cNvPr id="3077" name="TextBox 4"/>
          <p:cNvSpPr txBox="1">
            <a:spLocks noChangeArrowheads="1"/>
          </p:cNvSpPr>
          <p:nvPr/>
        </p:nvSpPr>
        <p:spPr bwMode="auto">
          <a:xfrm>
            <a:off x="684213" y="1916113"/>
            <a:ext cx="7127875" cy="312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r>
              <a:rPr lang="en-GB" sz="2400" dirty="0" smtClean="0">
                <a:solidFill>
                  <a:schemeClr val="bg1"/>
                </a:solidFill>
              </a:rPr>
              <a:t>Jen and Andrew have been married for two years, one night Andrew initiate’s sex with Jen, she is giggling and kissing him but she says she has a headache and wants to be left alone. Andrew continues to kiss her and touch her, eventually he climbs on top of Jen and has sex with her.</a:t>
            </a:r>
          </a:p>
          <a:p>
            <a:r>
              <a:rPr lang="en-GB" sz="2400" dirty="0" smtClean="0">
                <a:solidFill>
                  <a:schemeClr val="bg1"/>
                </a:solidFill>
              </a:rPr>
              <a:t>Did Jen consent? </a:t>
            </a:r>
            <a:endParaRPr lang="en-GB" sz="2400" dirty="0">
              <a:solidFill>
                <a:schemeClr val="bg1"/>
              </a:solidFill>
            </a:endParaRPr>
          </a:p>
        </p:txBody>
      </p:sp>
    </p:spTree>
    <p:extLst>
      <p:ext uri="{BB962C8B-B14F-4D97-AF65-F5344CB8AC3E}">
        <p14:creationId xmlns:p14="http://schemas.microsoft.com/office/powerpoint/2010/main" val="3199847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9050"/>
            <a:ext cx="22860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3"/>
          <p:cNvSpPr txBox="1">
            <a:spLocks noChangeArrowheads="1"/>
          </p:cNvSpPr>
          <p:nvPr/>
        </p:nvSpPr>
        <p:spPr bwMode="auto">
          <a:xfrm>
            <a:off x="2987675" y="836613"/>
            <a:ext cx="41036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b="1" dirty="0" smtClean="0">
                <a:solidFill>
                  <a:schemeClr val="bg1"/>
                </a:solidFill>
              </a:rPr>
              <a:t>Case Study 3</a:t>
            </a:r>
            <a:endParaRPr lang="en-GB" altLang="en-US" b="1" dirty="0">
              <a:solidFill>
                <a:schemeClr val="bg1"/>
              </a:solidFill>
            </a:endParaRPr>
          </a:p>
        </p:txBody>
      </p:sp>
      <p:sp>
        <p:nvSpPr>
          <p:cNvPr id="3077" name="TextBox 4"/>
          <p:cNvSpPr txBox="1">
            <a:spLocks noChangeArrowheads="1"/>
          </p:cNvSpPr>
          <p:nvPr/>
        </p:nvSpPr>
        <p:spPr bwMode="auto">
          <a:xfrm>
            <a:off x="684213" y="1916113"/>
            <a:ext cx="7127875" cy="312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r>
              <a:rPr lang="en-GB" sz="2400" dirty="0" smtClean="0">
                <a:solidFill>
                  <a:schemeClr val="bg1"/>
                </a:solidFill>
              </a:rPr>
              <a:t>Craig and Colin have been married for two years, one night Colin initiate’s sex with Craig, he is giggling and kissing him but he says he has a headache and wants to be left alone. Colin continues to kiss Craig and touch him, eventually he climbs on top of Craig and has sex with him.</a:t>
            </a:r>
          </a:p>
          <a:p>
            <a:r>
              <a:rPr lang="en-GB" sz="2400" dirty="0" smtClean="0">
                <a:solidFill>
                  <a:schemeClr val="bg1"/>
                </a:solidFill>
              </a:rPr>
              <a:t>Did Craig consent? </a:t>
            </a:r>
            <a:endParaRPr lang="en-GB" sz="2400" dirty="0">
              <a:solidFill>
                <a:schemeClr val="bg1"/>
              </a:solidFill>
            </a:endParaRPr>
          </a:p>
        </p:txBody>
      </p:sp>
    </p:spTree>
    <p:extLst>
      <p:ext uri="{BB962C8B-B14F-4D97-AF65-F5344CB8AC3E}">
        <p14:creationId xmlns:p14="http://schemas.microsoft.com/office/powerpoint/2010/main" val="38686391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9050"/>
            <a:ext cx="22860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3"/>
          <p:cNvSpPr txBox="1">
            <a:spLocks noChangeArrowheads="1"/>
          </p:cNvSpPr>
          <p:nvPr/>
        </p:nvSpPr>
        <p:spPr bwMode="auto">
          <a:xfrm>
            <a:off x="2987675" y="836613"/>
            <a:ext cx="41036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b="1" dirty="0" smtClean="0">
                <a:solidFill>
                  <a:schemeClr val="bg1"/>
                </a:solidFill>
              </a:rPr>
              <a:t>Case Study 4</a:t>
            </a:r>
            <a:endParaRPr lang="en-GB" altLang="en-US" b="1" dirty="0">
              <a:solidFill>
                <a:schemeClr val="bg1"/>
              </a:solidFill>
            </a:endParaRPr>
          </a:p>
        </p:txBody>
      </p:sp>
      <p:sp>
        <p:nvSpPr>
          <p:cNvPr id="3077" name="TextBox 4"/>
          <p:cNvSpPr txBox="1">
            <a:spLocks noChangeArrowheads="1"/>
          </p:cNvSpPr>
          <p:nvPr/>
        </p:nvSpPr>
        <p:spPr bwMode="auto">
          <a:xfrm>
            <a:off x="684213" y="1916113"/>
            <a:ext cx="7127875" cy="356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r>
              <a:rPr lang="en-GB" sz="2400" dirty="0" smtClean="0">
                <a:solidFill>
                  <a:schemeClr val="bg1"/>
                </a:solidFill>
              </a:rPr>
              <a:t>Molly has been dating Frank for two years (they are both 21 yrs. old), Frank convinces Molly to film them having sex, Molly agrees as long as it’s kept private. Next day at football Frank shows a couple of his pals the video, he doesn’t send it to them he just shows them on his own phone.  </a:t>
            </a:r>
          </a:p>
          <a:p>
            <a:endParaRPr lang="en-GB" sz="2400" dirty="0" smtClean="0">
              <a:solidFill>
                <a:schemeClr val="bg1"/>
              </a:solidFill>
            </a:endParaRPr>
          </a:p>
          <a:p>
            <a:r>
              <a:rPr lang="en-GB" sz="2400" dirty="0" smtClean="0">
                <a:solidFill>
                  <a:schemeClr val="bg1"/>
                </a:solidFill>
              </a:rPr>
              <a:t>Has Frank broken the law? </a:t>
            </a:r>
            <a:endParaRPr lang="en-GB" sz="2400" dirty="0">
              <a:solidFill>
                <a:schemeClr val="bg1"/>
              </a:solidFill>
            </a:endParaRPr>
          </a:p>
        </p:txBody>
      </p:sp>
    </p:spTree>
    <p:extLst>
      <p:ext uri="{BB962C8B-B14F-4D97-AF65-F5344CB8AC3E}">
        <p14:creationId xmlns:p14="http://schemas.microsoft.com/office/powerpoint/2010/main" val="16232113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9050"/>
            <a:ext cx="22860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extBox 4"/>
          <p:cNvSpPr txBox="1">
            <a:spLocks noChangeArrowheads="1"/>
          </p:cNvSpPr>
          <p:nvPr/>
        </p:nvSpPr>
        <p:spPr bwMode="auto">
          <a:xfrm>
            <a:off x="611188" y="1939925"/>
            <a:ext cx="6985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GB" altLang="en-US" sz="2800" dirty="0">
              <a:solidFill>
                <a:schemeClr val="bg1"/>
              </a:solidFill>
            </a:endParaRPr>
          </a:p>
          <a:p>
            <a:pPr algn="ctr" eaLnBrk="1" hangingPunct="1">
              <a:spcBef>
                <a:spcPct val="0"/>
              </a:spcBef>
              <a:buFontTx/>
              <a:buNone/>
            </a:pPr>
            <a:r>
              <a:rPr lang="en-GB" altLang="en-US" sz="4000" dirty="0" smtClean="0">
                <a:solidFill>
                  <a:schemeClr val="bg1"/>
                </a:solidFill>
              </a:rPr>
              <a:t>What is the definition of Rape? </a:t>
            </a:r>
            <a:endParaRPr lang="en-GB" altLang="en-US" sz="4000" dirty="0">
              <a:solidFill>
                <a:schemeClr val="bg1"/>
              </a:solidFill>
            </a:endParaRPr>
          </a:p>
        </p:txBody>
      </p:sp>
    </p:spTree>
    <p:extLst>
      <p:ext uri="{BB962C8B-B14F-4D97-AF65-F5344CB8AC3E}">
        <p14:creationId xmlns:p14="http://schemas.microsoft.com/office/powerpoint/2010/main" val="18052070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9050"/>
            <a:ext cx="22860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3"/>
          <p:cNvSpPr txBox="1">
            <a:spLocks noChangeArrowheads="1"/>
          </p:cNvSpPr>
          <p:nvPr/>
        </p:nvSpPr>
        <p:spPr bwMode="auto">
          <a:xfrm>
            <a:off x="2987675" y="836613"/>
            <a:ext cx="41036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b="1" dirty="0" smtClean="0">
                <a:solidFill>
                  <a:schemeClr val="bg1"/>
                </a:solidFill>
              </a:rPr>
              <a:t>Definition of Rape </a:t>
            </a:r>
            <a:endParaRPr lang="en-GB" altLang="en-US" b="1" dirty="0">
              <a:solidFill>
                <a:schemeClr val="bg1"/>
              </a:solidFill>
            </a:endParaRPr>
          </a:p>
        </p:txBody>
      </p:sp>
      <p:sp>
        <p:nvSpPr>
          <p:cNvPr id="3077" name="TextBox 4"/>
          <p:cNvSpPr txBox="1">
            <a:spLocks noChangeArrowheads="1"/>
          </p:cNvSpPr>
          <p:nvPr/>
        </p:nvSpPr>
        <p:spPr bwMode="auto">
          <a:xfrm>
            <a:off x="684213" y="1916113"/>
            <a:ext cx="7127875" cy="4191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None/>
            </a:pPr>
            <a:r>
              <a:rPr lang="en-GB" sz="1800" b="1" dirty="0" smtClean="0">
                <a:solidFill>
                  <a:schemeClr val="bg1"/>
                </a:solidFill>
              </a:rPr>
              <a:t>Definition of rape has changed since December 2010:</a:t>
            </a:r>
            <a:endParaRPr lang="en-GB" sz="1800" dirty="0" smtClean="0">
              <a:solidFill>
                <a:schemeClr val="bg1"/>
              </a:solidFill>
            </a:endParaRPr>
          </a:p>
          <a:p>
            <a:pPr>
              <a:buNone/>
            </a:pPr>
            <a:r>
              <a:rPr lang="en-GB" sz="1800" dirty="0" smtClean="0">
                <a:solidFill>
                  <a:schemeClr val="bg1"/>
                </a:solidFill>
              </a:rPr>
              <a:t> </a:t>
            </a:r>
          </a:p>
          <a:p>
            <a:pPr>
              <a:buNone/>
            </a:pPr>
            <a:r>
              <a:rPr lang="en-GB" sz="1800" dirty="0" smtClean="0">
                <a:solidFill>
                  <a:schemeClr val="bg1"/>
                </a:solidFill>
              </a:rPr>
              <a:t> </a:t>
            </a:r>
            <a:r>
              <a:rPr lang="en-GB" sz="1800" u="sng" dirty="0" smtClean="0">
                <a:solidFill>
                  <a:schemeClr val="bg1"/>
                </a:solidFill>
              </a:rPr>
              <a:t>The Sexual Offences (Scotland) Act 2009 </a:t>
            </a:r>
          </a:p>
          <a:p>
            <a:pPr>
              <a:buNone/>
            </a:pPr>
            <a:r>
              <a:rPr lang="en-GB" sz="1800" dirty="0" smtClean="0">
                <a:solidFill>
                  <a:schemeClr val="bg1"/>
                </a:solidFill>
              </a:rPr>
              <a:t>states that rape occurs when a person intentionally or recklessly</a:t>
            </a:r>
          </a:p>
          <a:p>
            <a:pPr>
              <a:buNone/>
            </a:pPr>
            <a:r>
              <a:rPr lang="en-GB" sz="1800" dirty="0" smtClean="0">
                <a:solidFill>
                  <a:schemeClr val="bg1"/>
                </a:solidFill>
              </a:rPr>
              <a:t>penetrates another person’s vagina, anus or mouth with their penis,</a:t>
            </a:r>
          </a:p>
          <a:p>
            <a:pPr>
              <a:buNone/>
            </a:pPr>
            <a:r>
              <a:rPr lang="en-GB" sz="1800" dirty="0" smtClean="0">
                <a:solidFill>
                  <a:schemeClr val="bg1"/>
                </a:solidFill>
              </a:rPr>
              <a:t>where the victim does not </a:t>
            </a:r>
            <a:r>
              <a:rPr lang="en-GB" sz="1800" b="1" dirty="0" smtClean="0">
                <a:solidFill>
                  <a:schemeClr val="bg1"/>
                </a:solidFill>
              </a:rPr>
              <a:t>consent </a:t>
            </a:r>
            <a:r>
              <a:rPr lang="en-GB" sz="1800" dirty="0" smtClean="0">
                <a:solidFill>
                  <a:schemeClr val="bg1"/>
                </a:solidFill>
              </a:rPr>
              <a:t>and the person responsible has no reasonable belief that the victim is giving consent. </a:t>
            </a:r>
            <a:br>
              <a:rPr lang="en-GB" sz="1800" dirty="0" smtClean="0">
                <a:solidFill>
                  <a:schemeClr val="bg1"/>
                </a:solidFill>
              </a:rPr>
            </a:br>
            <a:endParaRPr lang="en-GB" sz="1800" dirty="0" smtClean="0">
              <a:solidFill>
                <a:schemeClr val="bg1"/>
              </a:solidFill>
            </a:endParaRPr>
          </a:p>
          <a:p>
            <a:pPr>
              <a:buNone/>
            </a:pPr>
            <a:r>
              <a:rPr lang="en-GB" sz="1800" dirty="0" smtClean="0">
                <a:solidFill>
                  <a:schemeClr val="bg1"/>
                </a:solidFill>
              </a:rPr>
              <a:t>In circumstances where penetration is initially consented to but</a:t>
            </a:r>
          </a:p>
          <a:p>
            <a:pPr>
              <a:buNone/>
            </a:pPr>
            <a:r>
              <a:rPr lang="en-GB" sz="1800" dirty="0" smtClean="0">
                <a:solidFill>
                  <a:schemeClr val="bg1"/>
                </a:solidFill>
              </a:rPr>
              <a:t>consent is later withdrawn, the person responsible will have</a:t>
            </a:r>
          </a:p>
          <a:p>
            <a:pPr>
              <a:buNone/>
            </a:pPr>
            <a:r>
              <a:rPr lang="en-GB" sz="1800" dirty="0" smtClean="0">
                <a:solidFill>
                  <a:schemeClr val="bg1"/>
                </a:solidFill>
              </a:rPr>
              <a:t>committed rape. </a:t>
            </a:r>
            <a:br>
              <a:rPr lang="en-GB" sz="1800" dirty="0" smtClean="0">
                <a:solidFill>
                  <a:schemeClr val="bg1"/>
                </a:solidFill>
              </a:rPr>
            </a:br>
            <a:endParaRPr lang="en-GB" sz="1800" dirty="0" smtClean="0">
              <a:solidFill>
                <a:schemeClr val="bg1"/>
              </a:solidFill>
            </a:endParaRPr>
          </a:p>
          <a:p>
            <a:pPr>
              <a:buNone/>
            </a:pPr>
            <a:r>
              <a:rPr lang="en-GB" sz="1800" dirty="0" smtClean="0">
                <a:solidFill>
                  <a:schemeClr val="bg1"/>
                </a:solidFill>
              </a:rPr>
              <a:t>The victim can be male or female.</a:t>
            </a:r>
            <a:endParaRPr lang="en-GB" sz="1800" dirty="0">
              <a:solidFill>
                <a:schemeClr val="bg1"/>
              </a:solidFill>
            </a:endParaRPr>
          </a:p>
        </p:txBody>
      </p:sp>
    </p:spTree>
    <p:extLst>
      <p:ext uri="{BB962C8B-B14F-4D97-AF65-F5344CB8AC3E}">
        <p14:creationId xmlns:p14="http://schemas.microsoft.com/office/powerpoint/2010/main" val="26724457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9050"/>
            <a:ext cx="22860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3"/>
          <p:cNvSpPr txBox="1">
            <a:spLocks noChangeArrowheads="1"/>
          </p:cNvSpPr>
          <p:nvPr/>
        </p:nvSpPr>
        <p:spPr bwMode="auto">
          <a:xfrm>
            <a:off x="2987675" y="836613"/>
            <a:ext cx="41036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b="1" dirty="0" smtClean="0">
                <a:solidFill>
                  <a:schemeClr val="bg1"/>
                </a:solidFill>
              </a:rPr>
              <a:t>Consent Defined </a:t>
            </a:r>
            <a:endParaRPr lang="en-GB" altLang="en-US" b="1" dirty="0">
              <a:solidFill>
                <a:schemeClr val="bg1"/>
              </a:solidFill>
            </a:endParaRPr>
          </a:p>
        </p:txBody>
      </p:sp>
      <p:sp>
        <p:nvSpPr>
          <p:cNvPr id="3077" name="TextBox 4"/>
          <p:cNvSpPr txBox="1">
            <a:spLocks noChangeArrowheads="1"/>
          </p:cNvSpPr>
          <p:nvPr/>
        </p:nvSpPr>
        <p:spPr bwMode="auto">
          <a:xfrm>
            <a:off x="684213" y="1916113"/>
            <a:ext cx="7127875" cy="4167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r>
              <a:rPr lang="en-GB" sz="2400" dirty="0" smtClean="0">
                <a:solidFill>
                  <a:schemeClr val="bg1"/>
                </a:solidFill>
              </a:rPr>
              <a:t>Consent is defined as free agreement.  The law is clear that consent can be withdrawn at any time, and that consent to one sexual act does not in itself mean consent to a different act</a:t>
            </a:r>
          </a:p>
          <a:p>
            <a:r>
              <a:rPr lang="en-GB" sz="2400" dirty="0" smtClean="0">
                <a:solidFill>
                  <a:schemeClr val="bg1"/>
                </a:solidFill>
              </a:rPr>
              <a:t>Consent cannot be given when:</a:t>
            </a:r>
          </a:p>
          <a:p>
            <a:pPr lvl="1"/>
            <a:r>
              <a:rPr lang="en-GB" sz="2000" dirty="0" smtClean="0">
                <a:solidFill>
                  <a:schemeClr val="bg1"/>
                </a:solidFill>
              </a:rPr>
              <a:t>Someone is intoxicated or unconscious as a result of alcohol or drugs</a:t>
            </a:r>
          </a:p>
          <a:p>
            <a:pPr lvl="1"/>
            <a:r>
              <a:rPr lang="en-GB" sz="2000" dirty="0" smtClean="0">
                <a:solidFill>
                  <a:schemeClr val="bg1"/>
                </a:solidFill>
              </a:rPr>
              <a:t>Someone is asleep</a:t>
            </a:r>
          </a:p>
          <a:p>
            <a:pPr lvl="1"/>
            <a:r>
              <a:rPr lang="en-GB" sz="2000" dirty="0" smtClean="0">
                <a:solidFill>
                  <a:schemeClr val="bg1"/>
                </a:solidFill>
              </a:rPr>
              <a:t>The person is mentally disabled </a:t>
            </a:r>
          </a:p>
          <a:p>
            <a:pPr lvl="1"/>
            <a:r>
              <a:rPr lang="en-GB" sz="2000" dirty="0" smtClean="0">
                <a:solidFill>
                  <a:schemeClr val="bg1"/>
                </a:solidFill>
              </a:rPr>
              <a:t>False representation of identity </a:t>
            </a:r>
          </a:p>
          <a:p>
            <a:pPr lvl="1"/>
            <a:r>
              <a:rPr lang="en-GB" sz="2000" dirty="0" smtClean="0">
                <a:solidFill>
                  <a:schemeClr val="bg1"/>
                </a:solidFill>
              </a:rPr>
              <a:t>Consent cannot be coerced </a:t>
            </a:r>
            <a:endParaRPr lang="en-GB" sz="2000" dirty="0">
              <a:solidFill>
                <a:schemeClr val="bg1"/>
              </a:solidFill>
            </a:endParaRPr>
          </a:p>
        </p:txBody>
      </p:sp>
    </p:spTree>
    <p:extLst>
      <p:ext uri="{BB962C8B-B14F-4D97-AF65-F5344CB8AC3E}">
        <p14:creationId xmlns:p14="http://schemas.microsoft.com/office/powerpoint/2010/main" val="5256334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TotalTime>
  <Words>587</Words>
  <Application>Microsoft Office PowerPoint</Application>
  <PresentationFormat>On-screen Show (4:3)</PresentationFormat>
  <Paragraphs>101</Paragraphs>
  <Slides>20</Slides>
  <Notes>11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WorkGroup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Paula Dunn</dc:creator>
  <cp:lastModifiedBy>Paula Dunn</cp:lastModifiedBy>
  <cp:revision>6</cp:revision>
  <dcterms:created xsi:type="dcterms:W3CDTF">2018-02-21T09:18:27Z</dcterms:created>
  <dcterms:modified xsi:type="dcterms:W3CDTF">2018-03-15T10:35:01Z</dcterms:modified>
</cp:coreProperties>
</file>