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BE1D1D-6D50-48BE-9CEE-EFCAD054389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332239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E1D1D-6D50-48BE-9CEE-EFCAD054389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200432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E1D1D-6D50-48BE-9CEE-EFCAD054389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384690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E1D1D-6D50-48BE-9CEE-EFCAD054389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407658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E1D1D-6D50-48BE-9CEE-EFCAD0543892}"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370967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BE1D1D-6D50-48BE-9CEE-EFCAD054389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18260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BE1D1D-6D50-48BE-9CEE-EFCAD0543892}"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10799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BE1D1D-6D50-48BE-9CEE-EFCAD0543892}"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417000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E1D1D-6D50-48BE-9CEE-EFCAD0543892}"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12629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E1D1D-6D50-48BE-9CEE-EFCAD054389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273638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E1D1D-6D50-48BE-9CEE-EFCAD0543892}"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9BC36-32C7-403D-B121-CED51B542DE7}" type="slidenum">
              <a:rPr lang="en-GB" smtClean="0"/>
              <a:t>‹#›</a:t>
            </a:fld>
            <a:endParaRPr lang="en-GB"/>
          </a:p>
        </p:txBody>
      </p:sp>
    </p:spTree>
    <p:extLst>
      <p:ext uri="{BB962C8B-B14F-4D97-AF65-F5344CB8AC3E}">
        <p14:creationId xmlns:p14="http://schemas.microsoft.com/office/powerpoint/2010/main" val="375749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E1D1D-6D50-48BE-9CEE-EFCAD0543892}" type="datetimeFigureOut">
              <a:rPr lang="en-GB" smtClean="0"/>
              <a:t>15/03/2018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9BC36-32C7-403D-B121-CED51B542DE7}" type="slidenum">
              <a:rPr lang="en-GB" smtClean="0"/>
              <a:t>‹#›</a:t>
            </a:fld>
            <a:endParaRPr lang="en-GB"/>
          </a:p>
        </p:txBody>
      </p:sp>
    </p:spTree>
    <p:extLst>
      <p:ext uri="{BB962C8B-B14F-4D97-AF65-F5344CB8AC3E}">
        <p14:creationId xmlns:p14="http://schemas.microsoft.com/office/powerpoint/2010/main" val="29847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4"/>
          <p:cNvSpPr txBox="1">
            <a:spLocks noChangeArrowheads="1"/>
          </p:cNvSpPr>
          <p:nvPr/>
        </p:nvSpPr>
        <p:spPr bwMode="auto">
          <a:xfrm>
            <a:off x="611188" y="1939925"/>
            <a:ext cx="6985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2800" dirty="0">
              <a:solidFill>
                <a:schemeClr val="bg1"/>
              </a:solidFill>
            </a:endParaRPr>
          </a:p>
          <a:p>
            <a:pPr algn="ctr" eaLnBrk="1" hangingPunct="1">
              <a:spcBef>
                <a:spcPct val="0"/>
              </a:spcBef>
              <a:buFontTx/>
              <a:buNone/>
            </a:pPr>
            <a:r>
              <a:rPr lang="en-GB" altLang="en-US" sz="5400" dirty="0" smtClean="0">
                <a:solidFill>
                  <a:schemeClr val="bg1"/>
                </a:solidFill>
              </a:rPr>
              <a:t>Pornography Awareness </a:t>
            </a:r>
            <a:endParaRPr lang="en-GB" altLang="en-US" sz="2800" dirty="0">
              <a:solidFill>
                <a:schemeClr val="bg1"/>
              </a:solidFill>
            </a:endParaRPr>
          </a:p>
        </p:txBody>
      </p:sp>
    </p:spTree>
    <p:extLst>
      <p:ext uri="{BB962C8B-B14F-4D97-AF65-F5344CB8AC3E}">
        <p14:creationId xmlns:p14="http://schemas.microsoft.com/office/powerpoint/2010/main" val="702397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Extreme Pornography </a:t>
            </a:r>
            <a:endParaRPr lang="en-GB" altLang="en-US" sz="2400" b="1" dirty="0">
              <a:solidFill>
                <a:schemeClr val="bg1"/>
              </a:solidFill>
            </a:endParaRPr>
          </a:p>
        </p:txBody>
      </p:sp>
      <p:pic>
        <p:nvPicPr>
          <p:cNvPr id="6"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2656"/>
            <a:ext cx="7848872" cy="5904656"/>
          </a:xfrm>
          <a:prstGeom prst="rect">
            <a:avLst/>
          </a:prstGeom>
        </p:spPr>
      </p:pic>
    </p:spTree>
    <p:extLst>
      <p:ext uri="{BB962C8B-B14F-4D97-AF65-F5344CB8AC3E}">
        <p14:creationId xmlns:p14="http://schemas.microsoft.com/office/powerpoint/2010/main" val="2877242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Group Discussion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Now we have an understanding of what pornography is and how widely it is used we are going to have a discussion about how it may effect people who watch it, looking at the following:</a:t>
            </a:r>
          </a:p>
          <a:p>
            <a:r>
              <a:rPr lang="en-GB" sz="2400" dirty="0" smtClean="0">
                <a:solidFill>
                  <a:schemeClr val="bg1"/>
                </a:solidFill>
              </a:rPr>
              <a:t>Physical Health</a:t>
            </a:r>
          </a:p>
          <a:p>
            <a:r>
              <a:rPr lang="en-GB" sz="2400" dirty="0" smtClean="0">
                <a:solidFill>
                  <a:schemeClr val="bg1"/>
                </a:solidFill>
              </a:rPr>
              <a:t>Body Image</a:t>
            </a:r>
          </a:p>
          <a:p>
            <a:r>
              <a:rPr lang="en-GB" sz="2400" dirty="0" smtClean="0">
                <a:solidFill>
                  <a:schemeClr val="bg1"/>
                </a:solidFill>
              </a:rPr>
              <a:t>Unrealistic Perceptions of Relationships </a:t>
            </a:r>
            <a:endParaRPr lang="en-GB" sz="2400" dirty="0">
              <a:solidFill>
                <a:schemeClr val="bg1"/>
              </a:solidFill>
            </a:endParaRPr>
          </a:p>
        </p:txBody>
      </p:sp>
    </p:spTree>
    <p:extLst>
      <p:ext uri="{BB962C8B-B14F-4D97-AF65-F5344CB8AC3E}">
        <p14:creationId xmlns:p14="http://schemas.microsoft.com/office/powerpoint/2010/main" val="372319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 y="-2835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2564"/>
            <a:ext cx="4103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dirty="0">
                <a:solidFill>
                  <a:schemeClr val="bg1"/>
                </a:solidFill>
              </a:rPr>
              <a:t>P</a:t>
            </a:r>
            <a:r>
              <a:rPr lang="en-GB" altLang="en-US" b="1" dirty="0" smtClean="0">
                <a:solidFill>
                  <a:schemeClr val="bg1"/>
                </a:solidFill>
              </a:rPr>
              <a:t>hysical Health </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sz="2400" dirty="0" smtClean="0">
              <a:solidFill>
                <a:schemeClr val="bg1"/>
              </a:solidFill>
            </a:endParaRPr>
          </a:p>
          <a:p>
            <a:pPr algn="ctr">
              <a:buNone/>
            </a:pPr>
            <a:endParaRPr lang="en-GB" sz="2800" dirty="0">
              <a:solidFill>
                <a:schemeClr val="bg1"/>
              </a:solidFill>
            </a:endParaRPr>
          </a:p>
          <a:p>
            <a:pPr algn="ctr">
              <a:buNone/>
            </a:pPr>
            <a:r>
              <a:rPr lang="en-GB" sz="2800" dirty="0" smtClean="0">
                <a:solidFill>
                  <a:schemeClr val="bg1"/>
                </a:solidFill>
              </a:rPr>
              <a:t>In small groups discuss how you think a persons physical health might be effected by watching pornography.....</a:t>
            </a:r>
            <a:endParaRPr lang="en-GB" sz="2800" dirty="0">
              <a:solidFill>
                <a:schemeClr val="bg1"/>
              </a:solidFill>
            </a:endParaRPr>
          </a:p>
        </p:txBody>
      </p:sp>
    </p:spTree>
    <p:extLst>
      <p:ext uri="{BB962C8B-B14F-4D97-AF65-F5344CB8AC3E}">
        <p14:creationId xmlns:p14="http://schemas.microsoft.com/office/powerpoint/2010/main" val="3145177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Physical Health</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Reduction in sexual stimulation </a:t>
            </a:r>
          </a:p>
          <a:p>
            <a:r>
              <a:rPr lang="en-GB" sz="2400" dirty="0" smtClean="0">
                <a:solidFill>
                  <a:schemeClr val="bg1"/>
                </a:solidFill>
              </a:rPr>
              <a:t>Reduction in sexual satisfaction </a:t>
            </a:r>
          </a:p>
          <a:p>
            <a:r>
              <a:rPr lang="en-GB" sz="2400" dirty="0" smtClean="0">
                <a:solidFill>
                  <a:schemeClr val="bg1"/>
                </a:solidFill>
              </a:rPr>
              <a:t>Difficulty in processing sexual content</a:t>
            </a:r>
          </a:p>
          <a:p>
            <a:r>
              <a:rPr lang="en-GB" sz="2400" dirty="0" smtClean="0">
                <a:solidFill>
                  <a:schemeClr val="bg1"/>
                </a:solidFill>
              </a:rPr>
              <a:t>Pressure to engage in ‘porn like sex’ to reach climax </a:t>
            </a:r>
          </a:p>
          <a:p>
            <a:r>
              <a:rPr lang="en-GB" sz="2400" dirty="0" smtClean="0">
                <a:solidFill>
                  <a:schemeClr val="bg1"/>
                </a:solidFill>
              </a:rPr>
              <a:t>Can effect the ability to form ‘normal’ sexual relationships </a:t>
            </a:r>
          </a:p>
          <a:p>
            <a:endParaRPr lang="en-GB" sz="2400" dirty="0" smtClean="0">
              <a:solidFill>
                <a:schemeClr val="bg1"/>
              </a:solidFill>
            </a:endParaRPr>
          </a:p>
          <a:p>
            <a:endParaRPr lang="en-GB" sz="2400" dirty="0" smtClean="0">
              <a:solidFill>
                <a:schemeClr val="bg1"/>
              </a:solidFill>
            </a:endParaRPr>
          </a:p>
          <a:p>
            <a:pPr algn="r">
              <a:buNone/>
            </a:pPr>
            <a:endParaRPr lang="en-GB" sz="800" dirty="0" smtClean="0">
              <a:solidFill>
                <a:schemeClr val="bg1"/>
              </a:solidFill>
            </a:endParaRPr>
          </a:p>
          <a:p>
            <a:pPr algn="r">
              <a:buNone/>
            </a:pPr>
            <a:endParaRPr lang="en-GB" sz="800" dirty="0" smtClean="0">
              <a:solidFill>
                <a:schemeClr val="bg1"/>
              </a:solidFill>
            </a:endParaRPr>
          </a:p>
          <a:p>
            <a:pPr algn="r">
              <a:buNone/>
            </a:pPr>
            <a:endParaRPr lang="en-GB" sz="800" dirty="0" smtClean="0">
              <a:solidFill>
                <a:schemeClr val="bg1"/>
              </a:solidFill>
            </a:endParaRPr>
          </a:p>
          <a:p>
            <a:pPr algn="r">
              <a:buNone/>
            </a:pPr>
            <a:r>
              <a:rPr lang="en-GB" sz="1100" b="1" dirty="0" smtClean="0">
                <a:solidFill>
                  <a:schemeClr val="bg1"/>
                </a:solidFill>
              </a:rPr>
              <a:t>Source: Analysis by </a:t>
            </a:r>
            <a:r>
              <a:rPr lang="en-GB" sz="1100" b="1" dirty="0" err="1" smtClean="0">
                <a:solidFill>
                  <a:schemeClr val="bg1"/>
                </a:solidFill>
              </a:rPr>
              <a:t>Bazian</a:t>
            </a:r>
            <a:endParaRPr lang="en-GB" sz="1100" b="1" dirty="0" smtClean="0">
              <a:solidFill>
                <a:schemeClr val="bg1"/>
              </a:solidFill>
            </a:endParaRPr>
          </a:p>
          <a:p>
            <a:pPr algn="r">
              <a:buNone/>
            </a:pPr>
            <a:r>
              <a:rPr lang="en-GB" sz="1100" b="1" dirty="0" smtClean="0">
                <a:solidFill>
                  <a:schemeClr val="bg1"/>
                </a:solidFill>
              </a:rPr>
              <a:t>Edited by NHS Choices </a:t>
            </a:r>
            <a:endParaRPr lang="en-GB" sz="1100" b="1" dirty="0">
              <a:solidFill>
                <a:schemeClr val="bg1"/>
              </a:solidFill>
            </a:endParaRPr>
          </a:p>
        </p:txBody>
      </p:sp>
    </p:spTree>
    <p:extLst>
      <p:ext uri="{BB962C8B-B14F-4D97-AF65-F5344CB8AC3E}">
        <p14:creationId xmlns:p14="http://schemas.microsoft.com/office/powerpoint/2010/main" val="118510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dirty="0" smtClean="0">
                <a:solidFill>
                  <a:schemeClr val="bg1"/>
                </a:solidFill>
              </a:rPr>
              <a:t>Body Image</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sz="2400" dirty="0" smtClean="0"/>
          </a:p>
          <a:p>
            <a:pPr algn="ctr">
              <a:buNone/>
            </a:pPr>
            <a:r>
              <a:rPr lang="en-GB" sz="2400" dirty="0" smtClean="0">
                <a:solidFill>
                  <a:schemeClr val="bg1"/>
                </a:solidFill>
              </a:rPr>
              <a:t>In small groups discuss how you think a persons</a:t>
            </a:r>
          </a:p>
          <a:p>
            <a:pPr algn="ctr">
              <a:buNone/>
            </a:pPr>
            <a:r>
              <a:rPr lang="en-GB" sz="2400" dirty="0" smtClean="0">
                <a:solidFill>
                  <a:schemeClr val="bg1"/>
                </a:solidFill>
              </a:rPr>
              <a:t>confidence and self-esteem might be effected by watching pornography.....</a:t>
            </a:r>
            <a:endParaRPr lang="en-GB" sz="2400" dirty="0">
              <a:solidFill>
                <a:schemeClr val="bg1"/>
              </a:solidFill>
            </a:endParaRPr>
          </a:p>
        </p:txBody>
      </p:sp>
    </p:spTree>
    <p:extLst>
      <p:ext uri="{BB962C8B-B14F-4D97-AF65-F5344CB8AC3E}">
        <p14:creationId xmlns:p14="http://schemas.microsoft.com/office/powerpoint/2010/main" val="346385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Body Image</a:t>
            </a:r>
            <a:endParaRPr lang="en-GB" altLang="en-US" sz="2400" b="1" dirty="0">
              <a:solidFill>
                <a:schemeClr val="bg1"/>
              </a:solidFill>
            </a:endParaRPr>
          </a:p>
        </p:txBody>
      </p:sp>
      <p:sp>
        <p:nvSpPr>
          <p:cNvPr id="3077" name="TextBox 4"/>
          <p:cNvSpPr txBox="1">
            <a:spLocks noChangeArrowheads="1"/>
          </p:cNvSpPr>
          <p:nvPr/>
        </p:nvSpPr>
        <p:spPr bwMode="auto">
          <a:xfrm>
            <a:off x="684492" y="1914300"/>
            <a:ext cx="7127875" cy="453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en-GB" sz="1400" dirty="0" smtClean="0">
              <a:solidFill>
                <a:schemeClr val="bg1"/>
              </a:solidFill>
            </a:endParaRPr>
          </a:p>
          <a:p>
            <a:r>
              <a:rPr lang="en-GB" sz="1400" dirty="0" smtClean="0">
                <a:solidFill>
                  <a:schemeClr val="bg1"/>
                </a:solidFill>
              </a:rPr>
              <a:t>60 % of teenagers surveyed said viewing porn effected their confidence &amp; self-esteem</a:t>
            </a:r>
          </a:p>
          <a:p>
            <a:r>
              <a:rPr lang="en-GB" sz="1400" dirty="0" smtClean="0">
                <a:solidFill>
                  <a:schemeClr val="bg1"/>
                </a:solidFill>
              </a:rPr>
              <a:t>45% of young women viewing porn said they felt they wanted to have plastic surgery </a:t>
            </a:r>
          </a:p>
          <a:p>
            <a:r>
              <a:rPr lang="en-GB" sz="1400" dirty="0" smtClean="0">
                <a:solidFill>
                  <a:schemeClr val="bg1"/>
                </a:solidFill>
              </a:rPr>
              <a:t>27% of young men said they were concerned about the shape and size of their penis</a:t>
            </a:r>
          </a:p>
          <a:p>
            <a:r>
              <a:rPr lang="en-GB" sz="1400" dirty="0" smtClean="0">
                <a:solidFill>
                  <a:schemeClr val="bg1"/>
                </a:solidFill>
              </a:rPr>
              <a:t>60% of young people admitted watching porn gave them false ideas about sex</a:t>
            </a:r>
          </a:p>
          <a:p>
            <a:r>
              <a:rPr lang="en-GB" sz="1400" dirty="0" smtClean="0">
                <a:solidFill>
                  <a:schemeClr val="bg1"/>
                </a:solidFill>
              </a:rPr>
              <a:t>45% of boys watching porn said they are now anxious about their ‘own performance’  </a:t>
            </a:r>
          </a:p>
          <a:p>
            <a:r>
              <a:rPr lang="en-GB" sz="1400" dirty="0" smtClean="0">
                <a:solidFill>
                  <a:schemeClr val="bg1"/>
                </a:solidFill>
              </a:rPr>
              <a:t>All the above effecting the mental health of the porn user </a:t>
            </a:r>
          </a:p>
          <a:p>
            <a:pPr>
              <a:buNone/>
            </a:pPr>
            <a:endParaRPr lang="en-GB" sz="1400" dirty="0" smtClean="0">
              <a:solidFill>
                <a:schemeClr val="bg1"/>
              </a:solidFill>
            </a:endParaRPr>
          </a:p>
          <a:p>
            <a:pPr algn="r">
              <a:buNone/>
            </a:pPr>
            <a:endParaRPr lang="en-GB" sz="1400" dirty="0" smtClean="0">
              <a:solidFill>
                <a:schemeClr val="bg1"/>
              </a:solidFill>
            </a:endParaRPr>
          </a:p>
          <a:p>
            <a:pPr algn="r">
              <a:buNone/>
            </a:pPr>
            <a:endParaRPr lang="en-GB" sz="1400" dirty="0" smtClean="0">
              <a:solidFill>
                <a:schemeClr val="bg1"/>
              </a:solidFill>
            </a:endParaRPr>
          </a:p>
          <a:p>
            <a:pPr algn="r">
              <a:buNone/>
            </a:pPr>
            <a:endParaRPr lang="en-GB" sz="1400" dirty="0" smtClean="0">
              <a:solidFill>
                <a:schemeClr val="bg1"/>
              </a:solidFill>
            </a:endParaRPr>
          </a:p>
          <a:p>
            <a:pPr algn="r">
              <a:buNone/>
            </a:pPr>
            <a:endParaRPr lang="en-GB" sz="1400" dirty="0" smtClean="0">
              <a:solidFill>
                <a:schemeClr val="bg1"/>
              </a:solidFill>
            </a:endParaRPr>
          </a:p>
          <a:p>
            <a:pPr algn="r">
              <a:buNone/>
            </a:pPr>
            <a:endParaRPr lang="en-GB" sz="1400" dirty="0" smtClean="0">
              <a:solidFill>
                <a:schemeClr val="bg1"/>
              </a:solidFill>
            </a:endParaRPr>
          </a:p>
          <a:p>
            <a:pPr algn="r">
              <a:buNone/>
            </a:pPr>
            <a:r>
              <a:rPr lang="en-GB" sz="1400" b="1" dirty="0" smtClean="0">
                <a:solidFill>
                  <a:schemeClr val="bg1"/>
                </a:solidFill>
              </a:rPr>
              <a:t>Source: Survey for the Channel 4 Sex Education vs. Pornography programme</a:t>
            </a:r>
            <a:endParaRPr lang="en-GB" sz="1400" b="1" dirty="0">
              <a:solidFill>
                <a:schemeClr val="bg1"/>
              </a:solidFill>
            </a:endParaRPr>
          </a:p>
        </p:txBody>
      </p:sp>
    </p:spTree>
    <p:extLst>
      <p:ext uri="{BB962C8B-B14F-4D97-AF65-F5344CB8AC3E}">
        <p14:creationId xmlns:p14="http://schemas.microsoft.com/office/powerpoint/2010/main" val="40524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54571" y="764704"/>
            <a:ext cx="4103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sz="2400" b="1" dirty="0" smtClean="0">
                <a:solidFill>
                  <a:schemeClr val="bg1"/>
                </a:solidFill>
              </a:rPr>
              <a:t>Unrealistic Perceptions of Relationships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endParaRPr lang="en-GB" sz="2400" dirty="0" smtClean="0">
              <a:solidFill>
                <a:schemeClr val="bg1"/>
              </a:solidFill>
            </a:endParaRPr>
          </a:p>
          <a:p>
            <a:pPr algn="ctr">
              <a:buNone/>
            </a:pPr>
            <a:endParaRPr lang="en-GB" sz="2400" dirty="0">
              <a:solidFill>
                <a:schemeClr val="bg1"/>
              </a:solidFill>
            </a:endParaRPr>
          </a:p>
          <a:p>
            <a:pPr algn="ctr">
              <a:buNone/>
            </a:pPr>
            <a:r>
              <a:rPr lang="en-GB" sz="2400" dirty="0" smtClean="0">
                <a:solidFill>
                  <a:schemeClr val="bg1"/>
                </a:solidFill>
              </a:rPr>
              <a:t>In small groups discuss how you think a persons</a:t>
            </a:r>
          </a:p>
          <a:p>
            <a:pPr algn="ctr">
              <a:buNone/>
            </a:pPr>
            <a:r>
              <a:rPr lang="en-GB" sz="2400" dirty="0" smtClean="0">
                <a:solidFill>
                  <a:schemeClr val="bg1"/>
                </a:solidFill>
              </a:rPr>
              <a:t>idea of what a relationship should be like might be influenced by watching pornography.....</a:t>
            </a:r>
            <a:endParaRPr lang="en-GB" sz="2400" dirty="0">
              <a:solidFill>
                <a:schemeClr val="bg1"/>
              </a:solidFill>
            </a:endParaRPr>
          </a:p>
        </p:txBody>
      </p:sp>
    </p:spTree>
    <p:extLst>
      <p:ext uri="{BB962C8B-B14F-4D97-AF65-F5344CB8AC3E}">
        <p14:creationId xmlns:p14="http://schemas.microsoft.com/office/powerpoint/2010/main" val="3572039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54571" y="764704"/>
            <a:ext cx="4103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n-GB" sz="2400" b="1" dirty="0" smtClean="0">
                <a:solidFill>
                  <a:schemeClr val="bg1"/>
                </a:solidFill>
              </a:rPr>
              <a:t>Unrealistic Perceptions of Relationships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1800" dirty="0" smtClean="0">
                <a:solidFill>
                  <a:schemeClr val="bg1"/>
                </a:solidFill>
              </a:rPr>
              <a:t>Applying pressure on a partner to perform like they do in pornography</a:t>
            </a:r>
          </a:p>
          <a:p>
            <a:r>
              <a:rPr lang="en-GB" sz="1800" dirty="0" smtClean="0">
                <a:solidFill>
                  <a:schemeClr val="bg1"/>
                </a:solidFill>
              </a:rPr>
              <a:t>A desire to act out degrading sexual experiences on their partner</a:t>
            </a:r>
          </a:p>
          <a:p>
            <a:r>
              <a:rPr lang="en-GB" sz="1800" dirty="0" smtClean="0">
                <a:solidFill>
                  <a:schemeClr val="bg1"/>
                </a:solidFill>
              </a:rPr>
              <a:t>Reduces intimacy and tenderness </a:t>
            </a:r>
          </a:p>
          <a:p>
            <a:r>
              <a:rPr lang="en-GB" sz="1800" dirty="0" smtClean="0">
                <a:solidFill>
                  <a:schemeClr val="bg1"/>
                </a:solidFill>
              </a:rPr>
              <a:t>Distortion of ‘real world’ relationships</a:t>
            </a:r>
          </a:p>
          <a:p>
            <a:r>
              <a:rPr lang="en-GB" sz="1800" dirty="0" smtClean="0">
                <a:solidFill>
                  <a:schemeClr val="bg1"/>
                </a:solidFill>
              </a:rPr>
              <a:t>Diminished enjoyment of ‘normal sexual relationships’ </a:t>
            </a:r>
          </a:p>
          <a:p>
            <a:endParaRPr lang="en-GB" sz="1800" dirty="0" smtClean="0">
              <a:solidFill>
                <a:schemeClr val="bg1"/>
              </a:solidFill>
            </a:endParaRPr>
          </a:p>
          <a:p>
            <a:endParaRPr lang="en-GB" sz="1800" dirty="0" smtClean="0">
              <a:solidFill>
                <a:schemeClr val="bg1"/>
              </a:solidFill>
            </a:endParaRPr>
          </a:p>
          <a:p>
            <a:pPr algn="r">
              <a:buNone/>
            </a:pPr>
            <a:endParaRPr lang="en-GB" sz="1800" b="1" dirty="0" smtClean="0">
              <a:solidFill>
                <a:schemeClr val="bg1"/>
              </a:solidFill>
            </a:endParaRPr>
          </a:p>
          <a:p>
            <a:pPr algn="r">
              <a:buNone/>
            </a:pPr>
            <a:r>
              <a:rPr lang="en-GB" sz="1800" b="1" dirty="0" smtClean="0">
                <a:solidFill>
                  <a:schemeClr val="bg1"/>
                </a:solidFill>
              </a:rPr>
              <a:t>Source: Arkansas psychologist Ana Bridges who surveyed 487 male college students  </a:t>
            </a:r>
            <a:endParaRPr lang="en-GB" sz="1800" b="1" dirty="0">
              <a:solidFill>
                <a:schemeClr val="bg1"/>
              </a:solidFill>
            </a:endParaRPr>
          </a:p>
        </p:txBody>
      </p:sp>
    </p:spTree>
    <p:extLst>
      <p:ext uri="{BB962C8B-B14F-4D97-AF65-F5344CB8AC3E}">
        <p14:creationId xmlns:p14="http://schemas.microsoft.com/office/powerpoint/2010/main" val="49943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b="1" dirty="0" smtClean="0">
                <a:solidFill>
                  <a:schemeClr val="bg1"/>
                </a:solidFill>
              </a:rPr>
              <a:t>Pornography</a:t>
            </a:r>
            <a:endParaRPr lang="en-GB" altLang="en-US" b="1" dirty="0">
              <a:solidFill>
                <a:schemeClr val="bg1"/>
              </a:solidFill>
            </a:endParaRPr>
          </a:p>
        </p:txBody>
      </p:sp>
      <p:sp>
        <p:nvSpPr>
          <p:cNvPr id="3077" name="TextBox 4"/>
          <p:cNvSpPr txBox="1">
            <a:spLocks noChangeArrowheads="1"/>
          </p:cNvSpPr>
          <p:nvPr/>
        </p:nvSpPr>
        <p:spPr bwMode="auto">
          <a:xfrm>
            <a:off x="684213" y="1916113"/>
            <a:ext cx="7127875"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GB" sz="2000" b="1" dirty="0" smtClean="0">
                <a:solidFill>
                  <a:schemeClr val="bg1"/>
                </a:solidFill>
              </a:rPr>
              <a:t>Different forms of pornography</a:t>
            </a:r>
          </a:p>
          <a:p>
            <a:endParaRPr lang="en-GB" sz="2000" dirty="0" smtClean="0">
              <a:solidFill>
                <a:schemeClr val="bg1"/>
              </a:solidFill>
            </a:endParaRPr>
          </a:p>
          <a:p>
            <a:r>
              <a:rPr lang="en-GB" sz="2000" b="1" dirty="0" smtClean="0">
                <a:solidFill>
                  <a:schemeClr val="bg1"/>
                </a:solidFill>
              </a:rPr>
              <a:t>Erotica – </a:t>
            </a:r>
            <a:r>
              <a:rPr lang="en-GB" sz="2000" dirty="0" smtClean="0">
                <a:solidFill>
                  <a:schemeClr val="bg1"/>
                </a:solidFill>
              </a:rPr>
              <a:t>artistic work to stimulate sexual arousal, can include paintings, sculptures, books, music or film. Classed as ‘high art’, differentiating it from commercial pornography</a:t>
            </a:r>
            <a:endParaRPr lang="en-GB" sz="2000" b="1" dirty="0" smtClean="0">
              <a:solidFill>
                <a:schemeClr val="bg1"/>
              </a:solidFill>
            </a:endParaRPr>
          </a:p>
          <a:p>
            <a:r>
              <a:rPr lang="en-GB" sz="2000" b="1" dirty="0" smtClean="0">
                <a:solidFill>
                  <a:schemeClr val="bg1"/>
                </a:solidFill>
              </a:rPr>
              <a:t>Mainstream</a:t>
            </a:r>
            <a:r>
              <a:rPr lang="en-GB" sz="2000" dirty="0" smtClean="0">
                <a:solidFill>
                  <a:schemeClr val="bg1"/>
                </a:solidFill>
              </a:rPr>
              <a:t> – presentation of films where actors engage in sexual acts that are not simulated</a:t>
            </a:r>
          </a:p>
          <a:p>
            <a:r>
              <a:rPr lang="en-GB" sz="2000" b="1" dirty="0" smtClean="0">
                <a:solidFill>
                  <a:schemeClr val="bg1"/>
                </a:solidFill>
              </a:rPr>
              <a:t>Extreme</a:t>
            </a:r>
            <a:r>
              <a:rPr lang="en-GB" sz="2000" dirty="0" smtClean="0">
                <a:solidFill>
                  <a:schemeClr val="bg1"/>
                </a:solidFill>
              </a:rPr>
              <a:t> – presentation  of films that depict violent, degrading and offensive sexual acts, usually against women for sexual arousal </a:t>
            </a:r>
            <a:endParaRPr lang="en-GB" sz="2000" dirty="0">
              <a:solidFill>
                <a:schemeClr val="bg1"/>
              </a:solidFill>
            </a:endParaRPr>
          </a:p>
        </p:txBody>
      </p:sp>
    </p:spTree>
    <p:extLst>
      <p:ext uri="{BB962C8B-B14F-4D97-AF65-F5344CB8AC3E}">
        <p14:creationId xmlns:p14="http://schemas.microsoft.com/office/powerpoint/2010/main" val="52626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Mainstream Pornography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Although viewed by some as a form of gender based violence, mainstream pornography is largely accepted as a form of consensual sexual stimulus. However, it has been blamed for the continued sexualisation of society and young people and it’s being used by young people to explore what sex means. </a:t>
            </a:r>
          </a:p>
          <a:p>
            <a:r>
              <a:rPr lang="en-GB" sz="2400" dirty="0" smtClean="0">
                <a:solidFill>
                  <a:schemeClr val="bg1"/>
                </a:solidFill>
              </a:rPr>
              <a:t>Some young people are using the internet to learn about sex, however often when that question is put in to a search engine this is what appears…</a:t>
            </a:r>
            <a:endParaRPr lang="en-GB" sz="2400" dirty="0">
              <a:solidFill>
                <a:schemeClr val="bg1"/>
              </a:solidFill>
            </a:endParaRPr>
          </a:p>
        </p:txBody>
      </p:sp>
    </p:spTree>
    <p:extLst>
      <p:ext uri="{BB962C8B-B14F-4D97-AF65-F5344CB8AC3E}">
        <p14:creationId xmlns:p14="http://schemas.microsoft.com/office/powerpoint/2010/main" val="655416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Grp="1" noChangeAspect="1" noChangeArrowheads="1"/>
          </p:cNvPicPr>
          <p:nvPr>
            <p:ph idx="1"/>
          </p:nvPr>
        </p:nvPicPr>
        <p:blipFill>
          <a:blip r:embed="rId2"/>
          <a:srcRect/>
          <a:stretch>
            <a:fillRect/>
          </a:stretch>
        </p:blipFill>
        <p:spPr bwMode="auto">
          <a:xfrm>
            <a:off x="207894" y="500042"/>
            <a:ext cx="8293195" cy="5929354"/>
          </a:xfrm>
          <a:prstGeom prst="rect">
            <a:avLst/>
          </a:prstGeom>
          <a:noFill/>
        </p:spPr>
      </p:pic>
    </p:spTree>
    <p:extLst>
      <p:ext uri="{BB962C8B-B14F-4D97-AF65-F5344CB8AC3E}">
        <p14:creationId xmlns:p14="http://schemas.microsoft.com/office/powerpoint/2010/main" val="259362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Mainstream Pornography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A recent research report has been undertaken between 2013-2015 by a team of researchers from the Universities of Bristol and Central Lancashire led by NSPCC Senior Research Fellow, Dr Christine Barter. This research found that 39% of boys in England aged 14-17 regularly watched pornography (STIR, 2015)</a:t>
            </a:r>
          </a:p>
          <a:p>
            <a:r>
              <a:rPr lang="en-GB" sz="2400" dirty="0" smtClean="0">
                <a:solidFill>
                  <a:schemeClr val="bg1"/>
                </a:solidFill>
              </a:rPr>
              <a:t>We know that boys as young as 11 years old are accessing pornography to find out about sex and girls, if we click on the first link from the Google search this is what they are told to expect.....</a:t>
            </a:r>
            <a:endParaRPr lang="en-GB" sz="2400" dirty="0">
              <a:solidFill>
                <a:schemeClr val="bg1"/>
              </a:solidFill>
            </a:endParaRPr>
          </a:p>
        </p:txBody>
      </p:sp>
    </p:spTree>
    <p:extLst>
      <p:ext uri="{BB962C8B-B14F-4D97-AF65-F5344CB8AC3E}">
        <p14:creationId xmlns:p14="http://schemas.microsoft.com/office/powerpoint/2010/main" val="617091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Mainstream Pornography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en-GB" sz="2400" dirty="0">
              <a:solidFill>
                <a:schemeClr val="bg1"/>
              </a:solidFill>
            </a:endParaRPr>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31031"/>
            <a:ext cx="8280920" cy="5126969"/>
          </a:xfrm>
          <a:prstGeom prst="rect">
            <a:avLst/>
          </a:prstGeom>
        </p:spPr>
      </p:pic>
    </p:spTree>
    <p:extLst>
      <p:ext uri="{BB962C8B-B14F-4D97-AF65-F5344CB8AC3E}">
        <p14:creationId xmlns:p14="http://schemas.microsoft.com/office/powerpoint/2010/main" val="2303434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Extreme Pornography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However, increasingly more and more men and boys are accessing extreme pornography </a:t>
            </a:r>
          </a:p>
          <a:p>
            <a:endParaRPr lang="en-GB" sz="2400" dirty="0" smtClean="0">
              <a:solidFill>
                <a:schemeClr val="bg1"/>
              </a:solidFill>
            </a:endParaRPr>
          </a:p>
          <a:p>
            <a:r>
              <a:rPr lang="en-GB" sz="2400" dirty="0" smtClean="0">
                <a:solidFill>
                  <a:schemeClr val="bg1"/>
                </a:solidFill>
              </a:rPr>
              <a:t>Section 42 of the Criminal Justice and Licensing (Scotland) Act 2010 provides for a new offence criminalising the possession of extreme pornographic material. It came into force on 28 March 2011. The Scottish offence covers all images of rape or other  non-consensual penetrative sexual activity</a:t>
            </a:r>
            <a:endParaRPr lang="en-GB" sz="2400" dirty="0">
              <a:solidFill>
                <a:schemeClr val="bg1"/>
              </a:solidFill>
            </a:endParaRPr>
          </a:p>
        </p:txBody>
      </p:sp>
    </p:spTree>
    <p:extLst>
      <p:ext uri="{BB962C8B-B14F-4D97-AF65-F5344CB8AC3E}">
        <p14:creationId xmlns:p14="http://schemas.microsoft.com/office/powerpoint/2010/main" val="1379299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Extreme Pornography </a:t>
            </a:r>
            <a:endParaRPr lang="en-GB" altLang="en-US" sz="2400" b="1" dirty="0">
              <a:solidFill>
                <a:schemeClr val="bg1"/>
              </a:solidFill>
            </a:endParaRPr>
          </a:p>
        </p:txBody>
      </p:sp>
      <p:sp>
        <p:nvSpPr>
          <p:cNvPr id="3077" name="TextBox 4"/>
          <p:cNvSpPr txBox="1">
            <a:spLocks noChangeArrowheads="1"/>
          </p:cNvSpPr>
          <p:nvPr/>
        </p:nvSpPr>
        <p:spPr bwMode="auto">
          <a:xfrm>
            <a:off x="684213" y="1916113"/>
            <a:ext cx="7127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r>
              <a:rPr lang="en-GB" sz="2400" dirty="0" smtClean="0">
                <a:solidFill>
                  <a:schemeClr val="bg1"/>
                </a:solidFill>
              </a:rPr>
              <a:t>One of the highest grossing genres of pornography on the internet is violent porn. Billions of pounds each year is spent by ordinary people (usually men/boys) to access pornography, increasingly the sites accessed depict forced and extremely violent sexual acts. One of the most ‘popular sites’ featuring and targeting young men is Rape Tube………….</a:t>
            </a:r>
            <a:endParaRPr lang="en-GB" sz="2400" dirty="0">
              <a:solidFill>
                <a:schemeClr val="bg1"/>
              </a:solidFill>
            </a:endParaRPr>
          </a:p>
        </p:txBody>
      </p:sp>
      <p:pic>
        <p:nvPicPr>
          <p:cNvPr id="6" name="Picture 7"/>
          <p:cNvPicPr>
            <a:picLocks noChangeAspect="1" noChangeArrowheads="1"/>
          </p:cNvPicPr>
          <p:nvPr/>
        </p:nvPicPr>
        <p:blipFill>
          <a:blip r:embed="rId4"/>
          <a:srcRect/>
          <a:stretch>
            <a:fillRect/>
          </a:stretch>
        </p:blipFill>
        <p:spPr bwMode="auto">
          <a:xfrm>
            <a:off x="6300192" y="4750617"/>
            <a:ext cx="2713038" cy="1833563"/>
          </a:xfrm>
          <a:prstGeom prst="rect">
            <a:avLst/>
          </a:prstGeom>
          <a:noFill/>
        </p:spPr>
      </p:pic>
    </p:spTree>
    <p:extLst>
      <p:ext uri="{BB962C8B-B14F-4D97-AF65-F5344CB8AC3E}">
        <p14:creationId xmlns:p14="http://schemas.microsoft.com/office/powerpoint/2010/main" val="3135409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9050"/>
            <a:ext cx="2286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2843808" y="836613"/>
            <a:ext cx="410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b="1" dirty="0" smtClean="0">
                <a:solidFill>
                  <a:schemeClr val="bg1"/>
                </a:solidFill>
              </a:rPr>
              <a:t>Extreme Pornography </a:t>
            </a:r>
            <a:endParaRPr lang="en-GB" altLang="en-US" sz="2400" b="1" dirty="0">
              <a:solidFill>
                <a:schemeClr val="bg1"/>
              </a:solidFill>
            </a:endParaRPr>
          </a:p>
        </p:txBody>
      </p:sp>
      <p:pic>
        <p:nvPicPr>
          <p:cNvPr id="6" name="Picture 4"/>
          <p:cNvPicPr>
            <a:picLocks noChangeAspect="1" noChangeArrowheads="1"/>
          </p:cNvPicPr>
          <p:nvPr/>
        </p:nvPicPr>
        <p:blipFill>
          <a:blip r:embed="rId4"/>
          <a:srcRect/>
          <a:stretch>
            <a:fillRect/>
          </a:stretch>
        </p:blipFill>
        <p:spPr bwMode="auto">
          <a:xfrm>
            <a:off x="285720" y="232078"/>
            <a:ext cx="8429684" cy="6197318"/>
          </a:xfrm>
          <a:prstGeom prst="rect">
            <a:avLst/>
          </a:prstGeom>
          <a:noFill/>
        </p:spPr>
      </p:pic>
    </p:spTree>
    <p:extLst>
      <p:ext uri="{BB962C8B-B14F-4D97-AF65-F5344CB8AC3E}">
        <p14:creationId xmlns:p14="http://schemas.microsoft.com/office/powerpoint/2010/main" val="75449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713</Words>
  <Application>Microsoft Office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Dunn</dc:creator>
  <cp:lastModifiedBy>Paula Dunn</cp:lastModifiedBy>
  <cp:revision>4</cp:revision>
  <dcterms:created xsi:type="dcterms:W3CDTF">2018-03-15T10:38:03Z</dcterms:created>
  <dcterms:modified xsi:type="dcterms:W3CDTF">2018-03-15T11:09:51Z</dcterms:modified>
</cp:coreProperties>
</file>