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5"/>
  </p:notesMasterIdLst>
  <p:handoutMasterIdLst>
    <p:handoutMasterId r:id="rId26"/>
  </p:handoutMasterIdLst>
  <p:sldIdLst>
    <p:sldId id="740" r:id="rId5"/>
    <p:sldId id="741" r:id="rId6"/>
    <p:sldId id="745" r:id="rId7"/>
    <p:sldId id="742" r:id="rId8"/>
    <p:sldId id="743" r:id="rId9"/>
    <p:sldId id="746" r:id="rId10"/>
    <p:sldId id="747" r:id="rId11"/>
    <p:sldId id="744" r:id="rId12"/>
    <p:sldId id="748" r:id="rId13"/>
    <p:sldId id="755" r:id="rId14"/>
    <p:sldId id="751" r:id="rId15"/>
    <p:sldId id="752" r:id="rId16"/>
    <p:sldId id="756" r:id="rId17"/>
    <p:sldId id="761" r:id="rId18"/>
    <p:sldId id="760" r:id="rId19"/>
    <p:sldId id="753" r:id="rId20"/>
    <p:sldId id="757" r:id="rId21"/>
    <p:sldId id="758" r:id="rId22"/>
    <p:sldId id="759" r:id="rId23"/>
    <p:sldId id="762"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1pPr>
    <a:lvl2pPr marL="4572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2pPr>
    <a:lvl3pPr marL="9144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3pPr>
    <a:lvl4pPr marL="13716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4pPr>
    <a:lvl5pPr marL="1828800" algn="l" rtl="0" eaLnBrk="0" fontAlgn="base" hangingPunct="0">
      <a:spcBef>
        <a:spcPct val="0"/>
      </a:spcBef>
      <a:spcAft>
        <a:spcPct val="0"/>
      </a:spcAft>
      <a:defRPr sz="2400" kern="1200">
        <a:solidFill>
          <a:schemeClr val="tx1"/>
        </a:solidFill>
        <a:latin typeface="Times" pitchFamily="-108" charset="0"/>
        <a:ea typeface="ＭＳ Ｐゴシック" pitchFamily="-108" charset="-128"/>
        <a:cs typeface="ＭＳ Ｐゴシック" pitchFamily="-108" charset="-128"/>
      </a:defRPr>
    </a:lvl5pPr>
    <a:lvl6pPr marL="22860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6pPr>
    <a:lvl7pPr marL="27432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7pPr>
    <a:lvl8pPr marL="32004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8pPr>
    <a:lvl9pPr marL="3657600" algn="l" defTabSz="457200" rtl="0" eaLnBrk="1" latinLnBrk="0" hangingPunct="1">
      <a:defRPr sz="2400" kern="1200">
        <a:solidFill>
          <a:schemeClr val="tx1"/>
        </a:solidFill>
        <a:latin typeface="Times" pitchFamily="-108" charset="0"/>
        <a:ea typeface="ＭＳ Ｐゴシック" pitchFamily="-108" charset="-128"/>
        <a:cs typeface="ＭＳ Ｐゴシック" pitchFamily="-108"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B05"/>
    <a:srgbClr val="808285"/>
    <a:srgbClr val="00B6F1"/>
    <a:srgbClr val="00B9F2"/>
    <a:srgbClr val="EF4130"/>
    <a:srgbClr val="AB4A9C"/>
    <a:srgbClr val="0083CA"/>
    <a:srgbClr val="8DC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3" autoAdjust="0"/>
    <p:restoredTop sz="94660"/>
  </p:normalViewPr>
  <p:slideViewPr>
    <p:cSldViewPr showGuides="1">
      <p:cViewPr>
        <p:scale>
          <a:sx n="95" d="100"/>
          <a:sy n="95" d="100"/>
        </p:scale>
        <p:origin x="-510" y="-72"/>
      </p:cViewPr>
      <p:guideLst>
        <p:guide orient="horz" pos="720"/>
        <p:guide orient="horz" pos="1152"/>
        <p:guide orient="horz" pos="1584"/>
        <p:guide orient="horz" pos="2448"/>
        <p:guide orient="horz" pos="2880"/>
        <p:guide orient="horz" pos="3744"/>
        <p:guide orient="horz" pos="2016"/>
        <p:guide orient="horz" pos="3312"/>
        <p:guide orient="horz" pos="4176"/>
        <p:guide orient="horz" pos="4080"/>
        <p:guide pos="1152"/>
        <p:guide pos="2016"/>
        <p:guide pos="2880"/>
        <p:guide pos="3744"/>
        <p:guide pos="4608"/>
        <p:guide pos="5472"/>
        <p:guide pos="288"/>
        <p:guide pos="720"/>
        <p:guide pos="33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4406373975324822"/>
          <c:y val="0.13822818136486126"/>
          <c:w val="0.65593626024675178"/>
          <c:h val="0.65176543691527811"/>
        </c:manualLayout>
      </c:layout>
      <c:pieChart>
        <c:varyColors val="1"/>
        <c:ser>
          <c:idx val="0"/>
          <c:order val="0"/>
          <c:tx>
            <c:strRef>
              <c:f>Sheet1!$B$1</c:f>
              <c:strCache>
                <c:ptCount val="1"/>
                <c:pt idx="0">
                  <c:v>Column1</c:v>
                </c:pt>
              </c:strCache>
            </c:strRef>
          </c:tx>
          <c:dPt>
            <c:idx val="4"/>
            <c:bubble3D val="0"/>
          </c:dPt>
          <c:cat>
            <c:strRef>
              <c:f>Sheet1!$A$2:$A$6</c:f>
              <c:strCache>
                <c:ptCount val="5"/>
                <c:pt idx="0">
                  <c:v>Training</c:v>
                </c:pt>
                <c:pt idx="1">
                  <c:v>Research</c:v>
                </c:pt>
                <c:pt idx="2">
                  <c:v>Supporting local areas including Maracs</c:v>
                </c:pt>
                <c:pt idx="3">
                  <c:v>Piloting new interventions</c:v>
                </c:pt>
                <c:pt idx="4">
                  <c:v>Fundraising, comms &amp; governance</c:v>
                </c:pt>
              </c:strCache>
            </c:strRef>
          </c:cat>
          <c:val>
            <c:numRef>
              <c:f>Sheet1!$B$2:$B$6</c:f>
              <c:numCache>
                <c:formatCode>General</c:formatCode>
                <c:ptCount val="5"/>
                <c:pt idx="0" formatCode="_-* #,##0_-;\-* #,##0_-;_-* &quot;-&quot;??_-;_-@_-">
                  <c:v>1133368</c:v>
                </c:pt>
                <c:pt idx="1">
                  <c:v>554142</c:v>
                </c:pt>
                <c:pt idx="2">
                  <c:v>801555</c:v>
                </c:pt>
                <c:pt idx="3">
                  <c:v>762706</c:v>
                </c:pt>
                <c:pt idx="4">
                  <c:v>286397</c:v>
                </c:pt>
              </c:numCache>
            </c:numRef>
          </c:val>
        </c:ser>
        <c:dLbls>
          <c:showLegendKey val="0"/>
          <c:showVal val="0"/>
          <c:showCatName val="0"/>
          <c:showSerName val="0"/>
          <c:showPercent val="0"/>
          <c:showBubbleSize val="0"/>
          <c:showLeaderLines val="1"/>
        </c:dLbls>
        <c:firstSliceAng val="0"/>
      </c:pieChart>
    </c:plotArea>
    <c:legend>
      <c:legendPos val="l"/>
      <c:legendEntry>
        <c:idx val="0"/>
        <c:txPr>
          <a:bodyPr/>
          <a:lstStyle/>
          <a:p>
            <a:pPr>
              <a:defRPr b="1">
                <a:latin typeface="+mj-lt"/>
              </a:defRPr>
            </a:pPr>
            <a:endParaRPr lang="en-US"/>
          </a:p>
        </c:txPr>
      </c:legendEntry>
      <c:layout>
        <c:manualLayout>
          <c:xMode val="edge"/>
          <c:yMode val="edge"/>
          <c:x val="0"/>
          <c:y val="9.9910410471187955E-2"/>
          <c:w val="0.35181024189998578"/>
          <c:h val="0.87810979658590904"/>
        </c:manualLayout>
      </c:layout>
      <c:overlay val="0"/>
      <c:txPr>
        <a:bodyPr/>
        <a:lstStyle/>
        <a:p>
          <a:pPr>
            <a:defRPr b="1">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C9A915-04D7-4371-8E73-BB439A3996EC}" type="doc">
      <dgm:prSet loTypeId="urn:microsoft.com/office/officeart/2005/8/layout/chart3" loCatId="cycle" qsTypeId="urn:microsoft.com/office/officeart/2005/8/quickstyle/simple1#2" qsCatId="simple" csTypeId="urn:microsoft.com/office/officeart/2005/8/colors/accent0_3" csCatId="mainScheme" phldr="1"/>
      <dgm:spPr/>
      <dgm:t>
        <a:bodyPr/>
        <a:lstStyle/>
        <a:p>
          <a:endParaRPr lang="en-GB"/>
        </a:p>
      </dgm:t>
    </dgm:pt>
    <dgm:pt modelId="{4CF75608-23D2-41EB-A039-5FBC097F4544}">
      <dgm:prSet custT="1"/>
      <dgm:spPr>
        <a:solidFill>
          <a:srgbClr val="009FDF"/>
        </a:solidFill>
      </dgm:spPr>
      <dgm:t>
        <a:bodyPr/>
        <a:lstStyle/>
        <a:p>
          <a:r>
            <a:rPr lang="en-GB" sz="1800" dirty="0">
              <a:latin typeface="Arial" panose="020B0604020202020204" pitchFamily="34" charset="0"/>
              <a:ea typeface="Tahoma" pitchFamily="34" charset="0"/>
              <a:cs typeface="Arial" panose="020B0604020202020204" pitchFamily="34" charset="0"/>
            </a:rPr>
            <a:t>Historical patterns of behaviour</a:t>
          </a:r>
        </a:p>
      </dgm:t>
    </dgm:pt>
    <dgm:pt modelId="{FF47DB6E-860D-45AE-8BE9-F35A7103674C}" type="parTrans" cxnId="{E66E9AD4-0B30-46EF-B46A-8AF7D6E9D952}">
      <dgm:prSet/>
      <dgm:spPr/>
      <dgm:t>
        <a:bodyPr/>
        <a:lstStyle/>
        <a:p>
          <a:endParaRPr lang="en-GB"/>
        </a:p>
      </dgm:t>
    </dgm:pt>
    <dgm:pt modelId="{A05CDD27-D2B6-4341-975C-3A9AE8BCEDBA}" type="sibTrans" cxnId="{E66E9AD4-0B30-46EF-B46A-8AF7D6E9D952}">
      <dgm:prSet/>
      <dgm:spPr/>
      <dgm:t>
        <a:bodyPr/>
        <a:lstStyle/>
        <a:p>
          <a:endParaRPr lang="en-GB"/>
        </a:p>
      </dgm:t>
    </dgm:pt>
    <dgm:pt modelId="{FB16ECD4-B434-4CFE-8E14-BE10BA2FB7F5}">
      <dgm:prSet phldrT="[Text]" custT="1"/>
      <dgm:spPr>
        <a:solidFill>
          <a:srgbClr val="009FDF"/>
        </a:solidFill>
      </dgm:spPr>
      <dgm:t>
        <a:bodyPr/>
        <a:lstStyle/>
        <a:p>
          <a:r>
            <a:rPr lang="en-GB" sz="1800" dirty="0">
              <a:latin typeface="Arial" panose="020B0604020202020204" pitchFamily="34" charset="0"/>
              <a:ea typeface="Tahoma" pitchFamily="34" charset="0"/>
              <a:cs typeface="Arial" panose="020B0604020202020204" pitchFamily="34" charset="0"/>
            </a:rPr>
            <a:t>Aggravating </a:t>
          </a:r>
          <a:r>
            <a:rPr lang="en-GB" sz="1800" dirty="0" smtClean="0">
              <a:latin typeface="Arial" panose="020B0604020202020204" pitchFamily="34" charset="0"/>
              <a:ea typeface="Tahoma" pitchFamily="34" charset="0"/>
              <a:cs typeface="Arial" panose="020B0604020202020204" pitchFamily="34" charset="0"/>
            </a:rPr>
            <a:t>factors</a:t>
          </a:r>
          <a:endParaRPr lang="en-GB" sz="1800" dirty="0">
            <a:latin typeface="Arial" panose="020B0604020202020204" pitchFamily="34" charset="0"/>
            <a:ea typeface="Tahoma" pitchFamily="34" charset="0"/>
            <a:cs typeface="Arial" panose="020B0604020202020204" pitchFamily="34" charset="0"/>
          </a:endParaRPr>
        </a:p>
      </dgm:t>
    </dgm:pt>
    <dgm:pt modelId="{4173AD8A-C9D4-4F25-8AB7-D58F77B69187}" type="parTrans" cxnId="{4BFDC9B1-40D7-4D06-9A2E-B02DEC1565A1}">
      <dgm:prSet/>
      <dgm:spPr/>
      <dgm:t>
        <a:bodyPr/>
        <a:lstStyle/>
        <a:p>
          <a:endParaRPr lang="en-GB"/>
        </a:p>
      </dgm:t>
    </dgm:pt>
    <dgm:pt modelId="{067C88FF-9E96-4C42-A103-C059A0D1A8B8}" type="sibTrans" cxnId="{4BFDC9B1-40D7-4D06-9A2E-B02DEC1565A1}">
      <dgm:prSet/>
      <dgm:spPr/>
      <dgm:t>
        <a:bodyPr/>
        <a:lstStyle/>
        <a:p>
          <a:endParaRPr lang="en-GB"/>
        </a:p>
      </dgm:t>
    </dgm:pt>
    <dgm:pt modelId="{5783E73C-C6A5-430B-A285-33C84707C31D}">
      <dgm:prSet custT="1"/>
      <dgm:spPr>
        <a:solidFill>
          <a:srgbClr val="009FDF"/>
        </a:solidFill>
      </dgm:spPr>
      <dgm:t>
        <a:bodyPr/>
        <a:lstStyle/>
        <a:p>
          <a:r>
            <a:rPr lang="en-GB" sz="1800" dirty="0">
              <a:latin typeface="Arial" panose="020B0604020202020204" pitchFamily="34" charset="0"/>
              <a:ea typeface="Tahoma" pitchFamily="34" charset="0"/>
              <a:cs typeface="Arial" panose="020B0604020202020204" pitchFamily="34" charset="0"/>
            </a:rPr>
            <a:t>Nature of the </a:t>
          </a:r>
          <a:r>
            <a:rPr lang="en-GB" sz="1800" dirty="0" smtClean="0">
              <a:latin typeface="Arial" panose="020B0604020202020204" pitchFamily="34" charset="0"/>
              <a:ea typeface="Tahoma" pitchFamily="34" charset="0"/>
              <a:cs typeface="Arial" panose="020B0604020202020204" pitchFamily="34" charset="0"/>
            </a:rPr>
            <a:t>abuse</a:t>
          </a:r>
          <a:endParaRPr lang="en-GB" sz="1800" dirty="0">
            <a:latin typeface="Arial" panose="020B0604020202020204" pitchFamily="34" charset="0"/>
            <a:ea typeface="Tahoma" pitchFamily="34" charset="0"/>
            <a:cs typeface="Arial" panose="020B0604020202020204" pitchFamily="34" charset="0"/>
          </a:endParaRPr>
        </a:p>
      </dgm:t>
    </dgm:pt>
    <dgm:pt modelId="{863B962E-0E00-42F1-9045-CB7848EB7A04}" type="parTrans" cxnId="{E72760AF-4AB0-4DC5-80BF-DA3248100CFD}">
      <dgm:prSet/>
      <dgm:spPr/>
      <dgm:t>
        <a:bodyPr/>
        <a:lstStyle/>
        <a:p>
          <a:endParaRPr lang="en-GB"/>
        </a:p>
      </dgm:t>
    </dgm:pt>
    <dgm:pt modelId="{A94C38D4-195B-4ABC-8015-F0A4676F774B}" type="sibTrans" cxnId="{E72760AF-4AB0-4DC5-80BF-DA3248100CFD}">
      <dgm:prSet/>
      <dgm:spPr/>
      <dgm:t>
        <a:bodyPr/>
        <a:lstStyle/>
        <a:p>
          <a:endParaRPr lang="en-GB"/>
        </a:p>
      </dgm:t>
    </dgm:pt>
    <dgm:pt modelId="{42909AE4-5819-4A86-B649-489FF64F9ECB}">
      <dgm:prSet custT="1"/>
      <dgm:spPr>
        <a:solidFill>
          <a:srgbClr val="009FDF"/>
        </a:solidFill>
      </dgm:spPr>
      <dgm:t>
        <a:bodyPr/>
        <a:lstStyle/>
        <a:p>
          <a:r>
            <a:rPr lang="en-GB" sz="1800" dirty="0">
              <a:latin typeface="Arial" panose="020B0604020202020204" pitchFamily="34" charset="0"/>
              <a:ea typeface="Tahoma" pitchFamily="34" charset="0"/>
              <a:cs typeface="Arial" panose="020B0604020202020204" pitchFamily="34" charset="0"/>
            </a:rPr>
            <a:t>Victim’s perception of </a:t>
          </a:r>
          <a:r>
            <a:rPr lang="en-GB" sz="1800" dirty="0" smtClean="0">
              <a:latin typeface="Arial" panose="020B0604020202020204" pitchFamily="34" charset="0"/>
              <a:ea typeface="Tahoma" pitchFamily="34" charset="0"/>
              <a:cs typeface="Arial" panose="020B0604020202020204" pitchFamily="34" charset="0"/>
            </a:rPr>
            <a:t>risk</a:t>
          </a:r>
          <a:endParaRPr lang="en-GB" sz="1800" dirty="0">
            <a:latin typeface="Arial" panose="020B0604020202020204" pitchFamily="34" charset="0"/>
            <a:ea typeface="Tahoma" pitchFamily="34" charset="0"/>
            <a:cs typeface="Arial" panose="020B0604020202020204" pitchFamily="34" charset="0"/>
          </a:endParaRPr>
        </a:p>
      </dgm:t>
    </dgm:pt>
    <dgm:pt modelId="{3E5DEC1F-8547-4BE1-8FD3-90A42A4D494C}" type="parTrans" cxnId="{B15F349D-6A32-4285-9A08-87E220AD63E4}">
      <dgm:prSet/>
      <dgm:spPr/>
      <dgm:t>
        <a:bodyPr/>
        <a:lstStyle/>
        <a:p>
          <a:endParaRPr lang="en-GB"/>
        </a:p>
      </dgm:t>
    </dgm:pt>
    <dgm:pt modelId="{A8EEB39D-AFF2-4760-8286-1A73B27455B7}" type="sibTrans" cxnId="{B15F349D-6A32-4285-9A08-87E220AD63E4}">
      <dgm:prSet/>
      <dgm:spPr/>
      <dgm:t>
        <a:bodyPr/>
        <a:lstStyle/>
        <a:p>
          <a:endParaRPr lang="en-GB"/>
        </a:p>
      </dgm:t>
    </dgm:pt>
    <dgm:pt modelId="{1A364ECC-D961-4AE4-8187-474C253E274B}">
      <dgm:prSet custT="1"/>
      <dgm:spPr>
        <a:solidFill>
          <a:srgbClr val="009FDF"/>
        </a:solidFill>
      </dgm:spPr>
      <dgm:t>
        <a:bodyPr/>
        <a:lstStyle/>
        <a:p>
          <a:r>
            <a:rPr lang="en-GB" sz="1800" dirty="0">
              <a:latin typeface="Arial" panose="020B0604020202020204" pitchFamily="34" charset="0"/>
              <a:ea typeface="Tahoma" pitchFamily="34" charset="0"/>
              <a:cs typeface="Arial" panose="020B0604020202020204" pitchFamily="34" charset="0"/>
            </a:rPr>
            <a:t>Specific factors associated with an </a:t>
          </a:r>
          <a:r>
            <a:rPr lang="en-GB" sz="1800" dirty="0" smtClean="0">
              <a:latin typeface="Arial" panose="020B0604020202020204" pitchFamily="34" charset="0"/>
              <a:ea typeface="Tahoma" pitchFamily="34" charset="0"/>
              <a:cs typeface="Arial" panose="020B0604020202020204" pitchFamily="34" charset="0"/>
            </a:rPr>
            <a:t>incident</a:t>
          </a:r>
          <a:endParaRPr lang="en-GB" sz="1800" dirty="0">
            <a:latin typeface="Arial" panose="020B0604020202020204" pitchFamily="34" charset="0"/>
            <a:ea typeface="Tahoma" pitchFamily="34" charset="0"/>
            <a:cs typeface="Arial" panose="020B0604020202020204" pitchFamily="34" charset="0"/>
          </a:endParaRPr>
        </a:p>
      </dgm:t>
    </dgm:pt>
    <dgm:pt modelId="{D98EA1CF-38A5-4592-B1FD-02D2D97946E5}" type="parTrans" cxnId="{4C7E220F-48A3-4314-9D55-1FA40C2CDD52}">
      <dgm:prSet/>
      <dgm:spPr/>
      <dgm:t>
        <a:bodyPr/>
        <a:lstStyle/>
        <a:p>
          <a:endParaRPr lang="en-GB"/>
        </a:p>
      </dgm:t>
    </dgm:pt>
    <dgm:pt modelId="{03F5F4C0-5C3A-475B-B0F5-B621E5691299}" type="sibTrans" cxnId="{4C7E220F-48A3-4314-9D55-1FA40C2CDD52}">
      <dgm:prSet/>
      <dgm:spPr/>
      <dgm:t>
        <a:bodyPr/>
        <a:lstStyle/>
        <a:p>
          <a:endParaRPr lang="en-GB"/>
        </a:p>
      </dgm:t>
    </dgm:pt>
    <dgm:pt modelId="{DFE0BBC5-871A-42AA-9F56-ADAD2E941458}" type="pres">
      <dgm:prSet presAssocID="{33C9A915-04D7-4371-8E73-BB439A3996EC}" presName="compositeShape" presStyleCnt="0">
        <dgm:presLayoutVars>
          <dgm:chMax val="7"/>
          <dgm:dir/>
          <dgm:resizeHandles val="exact"/>
        </dgm:presLayoutVars>
      </dgm:prSet>
      <dgm:spPr/>
      <dgm:t>
        <a:bodyPr/>
        <a:lstStyle/>
        <a:p>
          <a:endParaRPr lang="en-GB"/>
        </a:p>
      </dgm:t>
    </dgm:pt>
    <dgm:pt modelId="{0CD4C8A4-DE97-45D8-8743-C74363A28146}" type="pres">
      <dgm:prSet presAssocID="{33C9A915-04D7-4371-8E73-BB439A3996EC}" presName="wedge1" presStyleLbl="node1" presStyleIdx="0" presStyleCnt="5" custScaleX="97204" custScaleY="101792" custLinFactNeighborX="-4676" custLinFactNeighborY="5856"/>
      <dgm:spPr/>
      <dgm:t>
        <a:bodyPr/>
        <a:lstStyle/>
        <a:p>
          <a:endParaRPr lang="en-GB"/>
        </a:p>
      </dgm:t>
    </dgm:pt>
    <dgm:pt modelId="{3315A376-593B-42C1-B906-464BD08DB8F4}" type="pres">
      <dgm:prSet presAssocID="{33C9A915-04D7-4371-8E73-BB439A3996EC}" presName="wedge1Tx" presStyleLbl="node1" presStyleIdx="0" presStyleCnt="5">
        <dgm:presLayoutVars>
          <dgm:chMax val="0"/>
          <dgm:chPref val="0"/>
          <dgm:bulletEnabled val="1"/>
        </dgm:presLayoutVars>
      </dgm:prSet>
      <dgm:spPr/>
      <dgm:t>
        <a:bodyPr/>
        <a:lstStyle/>
        <a:p>
          <a:endParaRPr lang="en-GB"/>
        </a:p>
      </dgm:t>
    </dgm:pt>
    <dgm:pt modelId="{74B1EE11-3A9F-4FCC-B393-A446D6F78041}" type="pres">
      <dgm:prSet presAssocID="{33C9A915-04D7-4371-8E73-BB439A3996EC}" presName="wedge2" presStyleLbl="node1" presStyleIdx="1" presStyleCnt="5" custLinFactNeighborX="-2529" custLinFactNeighborY="1541"/>
      <dgm:spPr/>
      <dgm:t>
        <a:bodyPr/>
        <a:lstStyle/>
        <a:p>
          <a:endParaRPr lang="en-GB"/>
        </a:p>
      </dgm:t>
    </dgm:pt>
    <dgm:pt modelId="{73CBDC3A-3F33-4782-8DD7-ABC1CE92CB9E}" type="pres">
      <dgm:prSet presAssocID="{33C9A915-04D7-4371-8E73-BB439A3996EC}" presName="wedge2Tx" presStyleLbl="node1" presStyleIdx="1" presStyleCnt="5">
        <dgm:presLayoutVars>
          <dgm:chMax val="0"/>
          <dgm:chPref val="0"/>
          <dgm:bulletEnabled val="1"/>
        </dgm:presLayoutVars>
      </dgm:prSet>
      <dgm:spPr/>
      <dgm:t>
        <a:bodyPr/>
        <a:lstStyle/>
        <a:p>
          <a:endParaRPr lang="en-GB"/>
        </a:p>
      </dgm:t>
    </dgm:pt>
    <dgm:pt modelId="{5A0F14D7-FAE4-492F-ACBB-42412279AED2}" type="pres">
      <dgm:prSet presAssocID="{33C9A915-04D7-4371-8E73-BB439A3996EC}" presName="wedge3" presStyleLbl="node1" presStyleIdx="2" presStyleCnt="5" custLinFactNeighborX="-346" custLinFactNeighborY="-171"/>
      <dgm:spPr/>
      <dgm:t>
        <a:bodyPr/>
        <a:lstStyle/>
        <a:p>
          <a:endParaRPr lang="en-GB"/>
        </a:p>
      </dgm:t>
    </dgm:pt>
    <dgm:pt modelId="{82B04CE3-CB0C-460D-9910-330C316C2B77}" type="pres">
      <dgm:prSet presAssocID="{33C9A915-04D7-4371-8E73-BB439A3996EC}" presName="wedge3Tx" presStyleLbl="node1" presStyleIdx="2" presStyleCnt="5">
        <dgm:presLayoutVars>
          <dgm:chMax val="0"/>
          <dgm:chPref val="0"/>
          <dgm:bulletEnabled val="1"/>
        </dgm:presLayoutVars>
      </dgm:prSet>
      <dgm:spPr/>
      <dgm:t>
        <a:bodyPr/>
        <a:lstStyle/>
        <a:p>
          <a:endParaRPr lang="en-GB"/>
        </a:p>
      </dgm:t>
    </dgm:pt>
    <dgm:pt modelId="{4896BE6C-4149-405A-A154-5A3605E0BB35}" type="pres">
      <dgm:prSet presAssocID="{33C9A915-04D7-4371-8E73-BB439A3996EC}" presName="wedge4" presStyleLbl="node1" presStyleIdx="3" presStyleCnt="5"/>
      <dgm:spPr/>
      <dgm:t>
        <a:bodyPr/>
        <a:lstStyle/>
        <a:p>
          <a:endParaRPr lang="en-GB"/>
        </a:p>
      </dgm:t>
    </dgm:pt>
    <dgm:pt modelId="{CBBB6941-16A5-44C7-B761-540663CD8F20}" type="pres">
      <dgm:prSet presAssocID="{33C9A915-04D7-4371-8E73-BB439A3996EC}" presName="wedge4Tx" presStyleLbl="node1" presStyleIdx="3" presStyleCnt="5">
        <dgm:presLayoutVars>
          <dgm:chMax val="0"/>
          <dgm:chPref val="0"/>
          <dgm:bulletEnabled val="1"/>
        </dgm:presLayoutVars>
      </dgm:prSet>
      <dgm:spPr/>
      <dgm:t>
        <a:bodyPr/>
        <a:lstStyle/>
        <a:p>
          <a:endParaRPr lang="en-GB"/>
        </a:p>
      </dgm:t>
    </dgm:pt>
    <dgm:pt modelId="{9A888CFF-D25C-4A9F-9F6D-9FC67B6F0240}" type="pres">
      <dgm:prSet presAssocID="{33C9A915-04D7-4371-8E73-BB439A3996EC}" presName="wedge5" presStyleLbl="node1" presStyleIdx="4" presStyleCnt="5" custLinFactNeighborX="-346" custLinFactNeighborY="-171"/>
      <dgm:spPr/>
      <dgm:t>
        <a:bodyPr/>
        <a:lstStyle/>
        <a:p>
          <a:endParaRPr lang="en-GB"/>
        </a:p>
      </dgm:t>
    </dgm:pt>
    <dgm:pt modelId="{A694F5CD-A448-41F9-B063-E0D3BEBFF796}" type="pres">
      <dgm:prSet presAssocID="{33C9A915-04D7-4371-8E73-BB439A3996EC}" presName="wedge5Tx" presStyleLbl="node1" presStyleIdx="4" presStyleCnt="5">
        <dgm:presLayoutVars>
          <dgm:chMax val="0"/>
          <dgm:chPref val="0"/>
          <dgm:bulletEnabled val="1"/>
        </dgm:presLayoutVars>
      </dgm:prSet>
      <dgm:spPr/>
      <dgm:t>
        <a:bodyPr/>
        <a:lstStyle/>
        <a:p>
          <a:endParaRPr lang="en-GB"/>
        </a:p>
      </dgm:t>
    </dgm:pt>
  </dgm:ptLst>
  <dgm:cxnLst>
    <dgm:cxn modelId="{11188F6F-5518-4146-961B-769CE6AFC7EA}" type="presOf" srcId="{5783E73C-C6A5-430B-A285-33C84707C31D}" destId="{74B1EE11-3A9F-4FCC-B393-A446D6F78041}" srcOrd="0" destOrd="0" presId="urn:microsoft.com/office/officeart/2005/8/layout/chart3"/>
    <dgm:cxn modelId="{AF1E72DC-18C0-47B0-B344-1F9959B0CC9F}" type="presOf" srcId="{1A364ECC-D961-4AE4-8187-474C253E274B}" destId="{4896BE6C-4149-405A-A154-5A3605E0BB35}" srcOrd="0" destOrd="0" presId="urn:microsoft.com/office/officeart/2005/8/layout/chart3"/>
    <dgm:cxn modelId="{7AF4B643-4033-45FF-9008-FFFE06BFF683}" type="presOf" srcId="{5783E73C-C6A5-430B-A285-33C84707C31D}" destId="{73CBDC3A-3F33-4782-8DD7-ABC1CE92CB9E}" srcOrd="1" destOrd="0" presId="urn:microsoft.com/office/officeart/2005/8/layout/chart3"/>
    <dgm:cxn modelId="{B15F349D-6A32-4285-9A08-87E220AD63E4}" srcId="{33C9A915-04D7-4371-8E73-BB439A3996EC}" destId="{42909AE4-5819-4A86-B649-489FF64F9ECB}" srcOrd="2" destOrd="0" parTransId="{3E5DEC1F-8547-4BE1-8FD3-90A42A4D494C}" sibTransId="{A8EEB39D-AFF2-4760-8286-1A73B27455B7}"/>
    <dgm:cxn modelId="{E66E9AD4-0B30-46EF-B46A-8AF7D6E9D952}" srcId="{33C9A915-04D7-4371-8E73-BB439A3996EC}" destId="{4CF75608-23D2-41EB-A039-5FBC097F4544}" srcOrd="0" destOrd="0" parTransId="{FF47DB6E-860D-45AE-8BE9-F35A7103674C}" sibTransId="{A05CDD27-D2B6-4341-975C-3A9AE8BCEDBA}"/>
    <dgm:cxn modelId="{EEAF9385-3B9B-47A6-B6E1-273D5B6D7B53}" type="presOf" srcId="{4CF75608-23D2-41EB-A039-5FBC097F4544}" destId="{0CD4C8A4-DE97-45D8-8743-C74363A28146}" srcOrd="0" destOrd="0" presId="urn:microsoft.com/office/officeart/2005/8/layout/chart3"/>
    <dgm:cxn modelId="{E72760AF-4AB0-4DC5-80BF-DA3248100CFD}" srcId="{33C9A915-04D7-4371-8E73-BB439A3996EC}" destId="{5783E73C-C6A5-430B-A285-33C84707C31D}" srcOrd="1" destOrd="0" parTransId="{863B962E-0E00-42F1-9045-CB7848EB7A04}" sibTransId="{A94C38D4-195B-4ABC-8015-F0A4676F774B}"/>
    <dgm:cxn modelId="{4BFDC9B1-40D7-4D06-9A2E-B02DEC1565A1}" srcId="{33C9A915-04D7-4371-8E73-BB439A3996EC}" destId="{FB16ECD4-B434-4CFE-8E14-BE10BA2FB7F5}" srcOrd="4" destOrd="0" parTransId="{4173AD8A-C9D4-4F25-8AB7-D58F77B69187}" sibTransId="{067C88FF-9E96-4C42-A103-C059A0D1A8B8}"/>
    <dgm:cxn modelId="{4C7E220F-48A3-4314-9D55-1FA40C2CDD52}" srcId="{33C9A915-04D7-4371-8E73-BB439A3996EC}" destId="{1A364ECC-D961-4AE4-8187-474C253E274B}" srcOrd="3" destOrd="0" parTransId="{D98EA1CF-38A5-4592-B1FD-02D2D97946E5}" sibTransId="{03F5F4C0-5C3A-475B-B0F5-B621E5691299}"/>
    <dgm:cxn modelId="{89F54564-7502-41E2-B59A-49C0E6176BC9}" type="presOf" srcId="{FB16ECD4-B434-4CFE-8E14-BE10BA2FB7F5}" destId="{A694F5CD-A448-41F9-B063-E0D3BEBFF796}" srcOrd="1" destOrd="0" presId="urn:microsoft.com/office/officeart/2005/8/layout/chart3"/>
    <dgm:cxn modelId="{323B7141-81CA-4D39-A696-8164582A5370}" type="presOf" srcId="{42909AE4-5819-4A86-B649-489FF64F9ECB}" destId="{82B04CE3-CB0C-460D-9910-330C316C2B77}" srcOrd="1" destOrd="0" presId="urn:microsoft.com/office/officeart/2005/8/layout/chart3"/>
    <dgm:cxn modelId="{4DC2D11C-684C-434C-ADEF-71A14F49B361}" type="presOf" srcId="{FB16ECD4-B434-4CFE-8E14-BE10BA2FB7F5}" destId="{9A888CFF-D25C-4A9F-9F6D-9FC67B6F0240}" srcOrd="0" destOrd="0" presId="urn:microsoft.com/office/officeart/2005/8/layout/chart3"/>
    <dgm:cxn modelId="{33D4A7B5-EB41-493F-8A3D-FCE0A244F26A}" type="presOf" srcId="{4CF75608-23D2-41EB-A039-5FBC097F4544}" destId="{3315A376-593B-42C1-B906-464BD08DB8F4}" srcOrd="1" destOrd="0" presId="urn:microsoft.com/office/officeart/2005/8/layout/chart3"/>
    <dgm:cxn modelId="{15550F66-DB7C-402B-A2D7-0FEF683F9D36}" type="presOf" srcId="{1A364ECC-D961-4AE4-8187-474C253E274B}" destId="{CBBB6941-16A5-44C7-B761-540663CD8F20}" srcOrd="1" destOrd="0" presId="urn:microsoft.com/office/officeart/2005/8/layout/chart3"/>
    <dgm:cxn modelId="{37BD13E9-7E7F-4D34-A043-58728130E545}" type="presOf" srcId="{42909AE4-5819-4A86-B649-489FF64F9ECB}" destId="{5A0F14D7-FAE4-492F-ACBB-42412279AED2}" srcOrd="0" destOrd="0" presId="urn:microsoft.com/office/officeart/2005/8/layout/chart3"/>
    <dgm:cxn modelId="{8582D061-EAF9-4C27-88D1-EEAF95A79CE7}" type="presOf" srcId="{33C9A915-04D7-4371-8E73-BB439A3996EC}" destId="{DFE0BBC5-871A-42AA-9F56-ADAD2E941458}" srcOrd="0" destOrd="0" presId="urn:microsoft.com/office/officeart/2005/8/layout/chart3"/>
    <dgm:cxn modelId="{42E0B081-EFEC-43E7-ADF9-D856372F47E0}" type="presParOf" srcId="{DFE0BBC5-871A-42AA-9F56-ADAD2E941458}" destId="{0CD4C8A4-DE97-45D8-8743-C74363A28146}" srcOrd="0" destOrd="0" presId="urn:microsoft.com/office/officeart/2005/8/layout/chart3"/>
    <dgm:cxn modelId="{0893D52C-49BC-4B31-BC15-178C330F7642}" type="presParOf" srcId="{DFE0BBC5-871A-42AA-9F56-ADAD2E941458}" destId="{3315A376-593B-42C1-B906-464BD08DB8F4}" srcOrd="1" destOrd="0" presId="urn:microsoft.com/office/officeart/2005/8/layout/chart3"/>
    <dgm:cxn modelId="{BC6CA441-8FBF-4D88-B146-7E6D8078AE69}" type="presParOf" srcId="{DFE0BBC5-871A-42AA-9F56-ADAD2E941458}" destId="{74B1EE11-3A9F-4FCC-B393-A446D6F78041}" srcOrd="2" destOrd="0" presId="urn:microsoft.com/office/officeart/2005/8/layout/chart3"/>
    <dgm:cxn modelId="{8A94586C-9FFD-4F6C-801C-B0F8C78BB4B2}" type="presParOf" srcId="{DFE0BBC5-871A-42AA-9F56-ADAD2E941458}" destId="{73CBDC3A-3F33-4782-8DD7-ABC1CE92CB9E}" srcOrd="3" destOrd="0" presId="urn:microsoft.com/office/officeart/2005/8/layout/chart3"/>
    <dgm:cxn modelId="{9B10F404-6AD5-4544-A78F-3DC3B3D427E4}" type="presParOf" srcId="{DFE0BBC5-871A-42AA-9F56-ADAD2E941458}" destId="{5A0F14D7-FAE4-492F-ACBB-42412279AED2}" srcOrd="4" destOrd="0" presId="urn:microsoft.com/office/officeart/2005/8/layout/chart3"/>
    <dgm:cxn modelId="{FFDAA62D-C911-4C1A-BF85-8CD26D725E62}" type="presParOf" srcId="{DFE0BBC5-871A-42AA-9F56-ADAD2E941458}" destId="{82B04CE3-CB0C-460D-9910-330C316C2B77}" srcOrd="5" destOrd="0" presId="urn:microsoft.com/office/officeart/2005/8/layout/chart3"/>
    <dgm:cxn modelId="{4C28E2D4-B8CD-4987-A931-7A176DBED1B0}" type="presParOf" srcId="{DFE0BBC5-871A-42AA-9F56-ADAD2E941458}" destId="{4896BE6C-4149-405A-A154-5A3605E0BB35}" srcOrd="6" destOrd="0" presId="urn:microsoft.com/office/officeart/2005/8/layout/chart3"/>
    <dgm:cxn modelId="{A5CF081E-7E0F-4E72-83F2-15D7883A0455}" type="presParOf" srcId="{DFE0BBC5-871A-42AA-9F56-ADAD2E941458}" destId="{CBBB6941-16A5-44C7-B761-540663CD8F20}" srcOrd="7" destOrd="0" presId="urn:microsoft.com/office/officeart/2005/8/layout/chart3"/>
    <dgm:cxn modelId="{EB718627-B7EE-4313-8623-59E0F2C7EE49}" type="presParOf" srcId="{DFE0BBC5-871A-42AA-9F56-ADAD2E941458}" destId="{9A888CFF-D25C-4A9F-9F6D-9FC67B6F0240}" srcOrd="8" destOrd="0" presId="urn:microsoft.com/office/officeart/2005/8/layout/chart3"/>
    <dgm:cxn modelId="{DA536536-65C0-4834-A338-A141F69BB41C}" type="presParOf" srcId="{DFE0BBC5-871A-42AA-9F56-ADAD2E941458}" destId="{A694F5CD-A448-41F9-B063-E0D3BEBFF796}"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F18AD3-8FCD-4F5F-8C4C-1BD7A2B1B1AF}" type="doc">
      <dgm:prSet loTypeId="urn:microsoft.com/office/officeart/2005/8/layout/gear1" loCatId="relationship" qsTypeId="urn:microsoft.com/office/officeart/2005/8/quickstyle/simple1#5" qsCatId="simple" csTypeId="urn:microsoft.com/office/officeart/2005/8/colors/accent1_2#6" csCatId="accent1" phldr="1"/>
      <dgm:spPr/>
    </dgm:pt>
    <dgm:pt modelId="{2D08AA02-7757-4E30-A87F-26058B404576}">
      <dgm:prSet phldrT="[Text]"/>
      <dgm:spPr>
        <a:solidFill>
          <a:srgbClr val="D60093"/>
        </a:solidFill>
      </dgm:spPr>
      <dgm:t>
        <a:bodyPr/>
        <a:lstStyle/>
        <a:p>
          <a:r>
            <a:rPr lang="en-GB" b="1" dirty="0" smtClean="0">
              <a:latin typeface="+mj-lt"/>
            </a:rPr>
            <a:t>Power and Control wheels</a:t>
          </a:r>
          <a:endParaRPr lang="en-US" b="1" dirty="0">
            <a:latin typeface="+mj-lt"/>
          </a:endParaRPr>
        </a:p>
      </dgm:t>
    </dgm:pt>
    <dgm:pt modelId="{77C439A7-B580-4906-A656-37FFE1F89F5F}" type="parTrans" cxnId="{A1868AD1-D470-4183-AB7D-DB8128CA0717}">
      <dgm:prSet/>
      <dgm:spPr/>
      <dgm:t>
        <a:bodyPr/>
        <a:lstStyle/>
        <a:p>
          <a:endParaRPr lang="en-US"/>
        </a:p>
      </dgm:t>
    </dgm:pt>
    <dgm:pt modelId="{E3FA20EE-C036-465A-9ED2-F684294D13BA}" type="sibTrans" cxnId="{A1868AD1-D470-4183-AB7D-DB8128CA0717}">
      <dgm:prSet/>
      <dgm:spPr/>
      <dgm:t>
        <a:bodyPr/>
        <a:lstStyle/>
        <a:p>
          <a:endParaRPr lang="en-US"/>
        </a:p>
      </dgm:t>
    </dgm:pt>
    <dgm:pt modelId="{FBAB637D-5C47-4B1D-B7B6-23A7532A9C48}">
      <dgm:prSet phldrT="[Text]"/>
      <dgm:spPr>
        <a:solidFill>
          <a:srgbClr val="D60093"/>
        </a:solidFill>
      </dgm:spPr>
      <dgm:t>
        <a:bodyPr/>
        <a:lstStyle/>
        <a:p>
          <a:r>
            <a:rPr lang="en-US" b="1" dirty="0" smtClean="0">
              <a:latin typeface="+mj-lt"/>
            </a:rPr>
            <a:t>MARAC Toolkit</a:t>
          </a:r>
          <a:endParaRPr lang="en-US" b="1" dirty="0">
            <a:latin typeface="+mj-lt"/>
          </a:endParaRPr>
        </a:p>
      </dgm:t>
    </dgm:pt>
    <dgm:pt modelId="{EF744E23-ED4D-4DC6-A493-4A2AFA3693F6}" type="parTrans" cxnId="{9F1E1C3C-45FB-4BE8-B565-D85E6FE0FE24}">
      <dgm:prSet/>
      <dgm:spPr/>
      <dgm:t>
        <a:bodyPr/>
        <a:lstStyle/>
        <a:p>
          <a:endParaRPr lang="en-US"/>
        </a:p>
      </dgm:t>
    </dgm:pt>
    <dgm:pt modelId="{6853D78B-7617-4F3E-B7A5-C8AB16DFDD6E}" type="sibTrans" cxnId="{9F1E1C3C-45FB-4BE8-B565-D85E6FE0FE24}">
      <dgm:prSet/>
      <dgm:spPr/>
      <dgm:t>
        <a:bodyPr/>
        <a:lstStyle/>
        <a:p>
          <a:endParaRPr lang="en-US"/>
        </a:p>
      </dgm:t>
    </dgm:pt>
    <dgm:pt modelId="{0F138C57-A2A2-423E-A1BE-9005BAB019F2}">
      <dgm:prSet phldrT="[Text]"/>
      <dgm:spPr>
        <a:solidFill>
          <a:srgbClr val="D60093"/>
        </a:solidFill>
      </dgm:spPr>
      <dgm:t>
        <a:bodyPr/>
        <a:lstStyle/>
        <a:p>
          <a:r>
            <a:rPr lang="en-US" b="1" dirty="0" smtClean="0">
              <a:latin typeface="+mj-lt"/>
            </a:rPr>
            <a:t>Aide Memoire</a:t>
          </a:r>
          <a:endParaRPr lang="en-US" b="1" dirty="0">
            <a:latin typeface="+mj-lt"/>
          </a:endParaRPr>
        </a:p>
      </dgm:t>
    </dgm:pt>
    <dgm:pt modelId="{260035A9-9A0C-4C26-BE76-C62A9758C5A7}" type="parTrans" cxnId="{17191181-E352-4632-BC77-B24771043209}">
      <dgm:prSet/>
      <dgm:spPr/>
      <dgm:t>
        <a:bodyPr/>
        <a:lstStyle/>
        <a:p>
          <a:endParaRPr lang="en-US"/>
        </a:p>
      </dgm:t>
    </dgm:pt>
    <dgm:pt modelId="{1D95E92F-852B-4A9A-B35F-9073FBA049BD}" type="sibTrans" cxnId="{17191181-E352-4632-BC77-B24771043209}">
      <dgm:prSet/>
      <dgm:spPr/>
      <dgm:t>
        <a:bodyPr/>
        <a:lstStyle/>
        <a:p>
          <a:endParaRPr lang="en-US"/>
        </a:p>
      </dgm:t>
    </dgm:pt>
    <dgm:pt modelId="{BF118726-D4E5-47C6-AF9A-DFC88C9A31BB}" type="pres">
      <dgm:prSet presAssocID="{D3F18AD3-8FCD-4F5F-8C4C-1BD7A2B1B1AF}" presName="composite" presStyleCnt="0">
        <dgm:presLayoutVars>
          <dgm:chMax val="3"/>
          <dgm:animLvl val="lvl"/>
          <dgm:resizeHandles val="exact"/>
        </dgm:presLayoutVars>
      </dgm:prSet>
      <dgm:spPr/>
    </dgm:pt>
    <dgm:pt modelId="{B8E5A9DF-41F0-4BAD-8CF3-511CB030130B}" type="pres">
      <dgm:prSet presAssocID="{2D08AA02-7757-4E30-A87F-26058B404576}" presName="gear1" presStyleLbl="node1" presStyleIdx="0" presStyleCnt="3" custLinFactNeighborX="-497" custLinFactNeighborY="7671">
        <dgm:presLayoutVars>
          <dgm:chMax val="1"/>
          <dgm:bulletEnabled val="1"/>
        </dgm:presLayoutVars>
      </dgm:prSet>
      <dgm:spPr/>
      <dgm:t>
        <a:bodyPr/>
        <a:lstStyle/>
        <a:p>
          <a:endParaRPr lang="en-US"/>
        </a:p>
      </dgm:t>
    </dgm:pt>
    <dgm:pt modelId="{A5B23BF1-BE76-4BCB-9FD2-2FAFEC02F01F}" type="pres">
      <dgm:prSet presAssocID="{2D08AA02-7757-4E30-A87F-26058B404576}" presName="gear1srcNode" presStyleLbl="node1" presStyleIdx="0" presStyleCnt="3"/>
      <dgm:spPr/>
      <dgm:t>
        <a:bodyPr/>
        <a:lstStyle/>
        <a:p>
          <a:endParaRPr lang="en-US"/>
        </a:p>
      </dgm:t>
    </dgm:pt>
    <dgm:pt modelId="{0AEBFE65-866A-4E58-BE8C-3823F0444CCE}" type="pres">
      <dgm:prSet presAssocID="{2D08AA02-7757-4E30-A87F-26058B404576}" presName="gear1dstNode" presStyleLbl="node1" presStyleIdx="0" presStyleCnt="3"/>
      <dgm:spPr/>
      <dgm:t>
        <a:bodyPr/>
        <a:lstStyle/>
        <a:p>
          <a:endParaRPr lang="en-US"/>
        </a:p>
      </dgm:t>
    </dgm:pt>
    <dgm:pt modelId="{74CD8FC4-0162-4FCB-99DF-E1306F84E864}" type="pres">
      <dgm:prSet presAssocID="{FBAB637D-5C47-4B1D-B7B6-23A7532A9C48}" presName="gear2" presStyleLbl="node1" presStyleIdx="1" presStyleCnt="3">
        <dgm:presLayoutVars>
          <dgm:chMax val="1"/>
          <dgm:bulletEnabled val="1"/>
        </dgm:presLayoutVars>
      </dgm:prSet>
      <dgm:spPr/>
      <dgm:t>
        <a:bodyPr/>
        <a:lstStyle/>
        <a:p>
          <a:endParaRPr lang="en-US"/>
        </a:p>
      </dgm:t>
    </dgm:pt>
    <dgm:pt modelId="{6B6CC255-9A91-472F-BC99-315E600209F9}" type="pres">
      <dgm:prSet presAssocID="{FBAB637D-5C47-4B1D-B7B6-23A7532A9C48}" presName="gear2srcNode" presStyleLbl="node1" presStyleIdx="1" presStyleCnt="3"/>
      <dgm:spPr/>
      <dgm:t>
        <a:bodyPr/>
        <a:lstStyle/>
        <a:p>
          <a:endParaRPr lang="en-US"/>
        </a:p>
      </dgm:t>
    </dgm:pt>
    <dgm:pt modelId="{E90DC81B-D443-4F0C-B124-8610E245C8DD}" type="pres">
      <dgm:prSet presAssocID="{FBAB637D-5C47-4B1D-B7B6-23A7532A9C48}" presName="gear2dstNode" presStyleLbl="node1" presStyleIdx="1" presStyleCnt="3"/>
      <dgm:spPr/>
      <dgm:t>
        <a:bodyPr/>
        <a:lstStyle/>
        <a:p>
          <a:endParaRPr lang="en-US"/>
        </a:p>
      </dgm:t>
    </dgm:pt>
    <dgm:pt modelId="{CE90A48B-DD2F-4CE5-89EB-49433D7CA0EC}" type="pres">
      <dgm:prSet presAssocID="{0F138C57-A2A2-423E-A1BE-9005BAB019F2}" presName="gear3" presStyleLbl="node1" presStyleIdx="2" presStyleCnt="3" custLinFactNeighborX="2437" custLinFactNeighborY="-5180"/>
      <dgm:spPr/>
      <dgm:t>
        <a:bodyPr/>
        <a:lstStyle/>
        <a:p>
          <a:endParaRPr lang="en-US"/>
        </a:p>
      </dgm:t>
    </dgm:pt>
    <dgm:pt modelId="{46C9C689-74D7-4A5C-ABFE-A68DD82BAD2D}" type="pres">
      <dgm:prSet presAssocID="{0F138C57-A2A2-423E-A1BE-9005BAB019F2}" presName="gear3tx" presStyleLbl="node1" presStyleIdx="2" presStyleCnt="3">
        <dgm:presLayoutVars>
          <dgm:chMax val="1"/>
          <dgm:bulletEnabled val="1"/>
        </dgm:presLayoutVars>
      </dgm:prSet>
      <dgm:spPr/>
      <dgm:t>
        <a:bodyPr/>
        <a:lstStyle/>
        <a:p>
          <a:endParaRPr lang="en-US"/>
        </a:p>
      </dgm:t>
    </dgm:pt>
    <dgm:pt modelId="{EC311BD8-741C-4FFF-A558-E1DA41D8D2B1}" type="pres">
      <dgm:prSet presAssocID="{0F138C57-A2A2-423E-A1BE-9005BAB019F2}" presName="gear3srcNode" presStyleLbl="node1" presStyleIdx="2" presStyleCnt="3"/>
      <dgm:spPr/>
      <dgm:t>
        <a:bodyPr/>
        <a:lstStyle/>
        <a:p>
          <a:endParaRPr lang="en-US"/>
        </a:p>
      </dgm:t>
    </dgm:pt>
    <dgm:pt modelId="{22D80584-7AA2-4207-AF5D-0F4B0131B6B7}" type="pres">
      <dgm:prSet presAssocID="{0F138C57-A2A2-423E-A1BE-9005BAB019F2}" presName="gear3dstNode" presStyleLbl="node1" presStyleIdx="2" presStyleCnt="3"/>
      <dgm:spPr/>
      <dgm:t>
        <a:bodyPr/>
        <a:lstStyle/>
        <a:p>
          <a:endParaRPr lang="en-US"/>
        </a:p>
      </dgm:t>
    </dgm:pt>
    <dgm:pt modelId="{C25EB265-57BA-4FC4-97E5-40F1D8BC8113}" type="pres">
      <dgm:prSet presAssocID="{E3FA20EE-C036-465A-9ED2-F684294D13BA}" presName="connector1" presStyleLbl="sibTrans2D1" presStyleIdx="0" presStyleCnt="3"/>
      <dgm:spPr/>
      <dgm:t>
        <a:bodyPr/>
        <a:lstStyle/>
        <a:p>
          <a:endParaRPr lang="en-US"/>
        </a:p>
      </dgm:t>
    </dgm:pt>
    <dgm:pt modelId="{75CF0F66-0716-4C79-B904-9AE872DD711D}" type="pres">
      <dgm:prSet presAssocID="{6853D78B-7617-4F3E-B7A5-C8AB16DFDD6E}" presName="connector2" presStyleLbl="sibTrans2D1" presStyleIdx="1" presStyleCnt="3"/>
      <dgm:spPr/>
      <dgm:t>
        <a:bodyPr/>
        <a:lstStyle/>
        <a:p>
          <a:endParaRPr lang="en-US"/>
        </a:p>
      </dgm:t>
    </dgm:pt>
    <dgm:pt modelId="{787C5B3A-B3ED-433E-92AE-A7363D562FD7}" type="pres">
      <dgm:prSet presAssocID="{1D95E92F-852B-4A9A-B35F-9073FBA049BD}" presName="connector3" presStyleLbl="sibTrans2D1" presStyleIdx="2" presStyleCnt="3" custScaleX="105305" custScaleY="94151"/>
      <dgm:spPr/>
      <dgm:t>
        <a:bodyPr/>
        <a:lstStyle/>
        <a:p>
          <a:endParaRPr lang="en-US"/>
        </a:p>
      </dgm:t>
    </dgm:pt>
  </dgm:ptLst>
  <dgm:cxnLst>
    <dgm:cxn modelId="{B871E818-C220-4363-8E17-4CE29A6067A2}" type="presOf" srcId="{E3FA20EE-C036-465A-9ED2-F684294D13BA}" destId="{C25EB265-57BA-4FC4-97E5-40F1D8BC8113}" srcOrd="0" destOrd="0" presId="urn:microsoft.com/office/officeart/2005/8/layout/gear1"/>
    <dgm:cxn modelId="{FBEA4A69-801B-40C2-AD35-0B728671BD94}" type="presOf" srcId="{2D08AA02-7757-4E30-A87F-26058B404576}" destId="{0AEBFE65-866A-4E58-BE8C-3823F0444CCE}" srcOrd="2" destOrd="0" presId="urn:microsoft.com/office/officeart/2005/8/layout/gear1"/>
    <dgm:cxn modelId="{DB994E0F-49F0-4929-B688-FA3438A25487}" type="presOf" srcId="{FBAB637D-5C47-4B1D-B7B6-23A7532A9C48}" destId="{E90DC81B-D443-4F0C-B124-8610E245C8DD}" srcOrd="2" destOrd="0" presId="urn:microsoft.com/office/officeart/2005/8/layout/gear1"/>
    <dgm:cxn modelId="{9F16837B-4AD9-45F5-BECD-B8A664CC017C}" type="presOf" srcId="{2D08AA02-7757-4E30-A87F-26058B404576}" destId="{B8E5A9DF-41F0-4BAD-8CF3-511CB030130B}" srcOrd="0" destOrd="0" presId="urn:microsoft.com/office/officeart/2005/8/layout/gear1"/>
    <dgm:cxn modelId="{9FE79B42-A769-443D-BBC0-295AF91B2042}" type="presOf" srcId="{0F138C57-A2A2-423E-A1BE-9005BAB019F2}" destId="{EC311BD8-741C-4FFF-A558-E1DA41D8D2B1}" srcOrd="2" destOrd="0" presId="urn:microsoft.com/office/officeart/2005/8/layout/gear1"/>
    <dgm:cxn modelId="{17191181-E352-4632-BC77-B24771043209}" srcId="{D3F18AD3-8FCD-4F5F-8C4C-1BD7A2B1B1AF}" destId="{0F138C57-A2A2-423E-A1BE-9005BAB019F2}" srcOrd="2" destOrd="0" parTransId="{260035A9-9A0C-4C26-BE76-C62A9758C5A7}" sibTransId="{1D95E92F-852B-4A9A-B35F-9073FBA049BD}"/>
    <dgm:cxn modelId="{9F1E1C3C-45FB-4BE8-B565-D85E6FE0FE24}" srcId="{D3F18AD3-8FCD-4F5F-8C4C-1BD7A2B1B1AF}" destId="{FBAB637D-5C47-4B1D-B7B6-23A7532A9C48}" srcOrd="1" destOrd="0" parTransId="{EF744E23-ED4D-4DC6-A493-4A2AFA3693F6}" sibTransId="{6853D78B-7617-4F3E-B7A5-C8AB16DFDD6E}"/>
    <dgm:cxn modelId="{394B8B42-D47B-40AD-AD68-96767267074D}" type="presOf" srcId="{D3F18AD3-8FCD-4F5F-8C4C-1BD7A2B1B1AF}" destId="{BF118726-D4E5-47C6-AF9A-DFC88C9A31BB}" srcOrd="0" destOrd="0" presId="urn:microsoft.com/office/officeart/2005/8/layout/gear1"/>
    <dgm:cxn modelId="{B9CED3C6-2441-47EA-AC89-A5C881419157}" type="presOf" srcId="{6853D78B-7617-4F3E-B7A5-C8AB16DFDD6E}" destId="{75CF0F66-0716-4C79-B904-9AE872DD711D}" srcOrd="0" destOrd="0" presId="urn:microsoft.com/office/officeart/2005/8/layout/gear1"/>
    <dgm:cxn modelId="{B1391FF3-74E1-488A-8C20-C485D24A0D57}" type="presOf" srcId="{FBAB637D-5C47-4B1D-B7B6-23A7532A9C48}" destId="{74CD8FC4-0162-4FCB-99DF-E1306F84E864}" srcOrd="0" destOrd="0" presId="urn:microsoft.com/office/officeart/2005/8/layout/gear1"/>
    <dgm:cxn modelId="{F0019EC6-31C5-4881-88B6-0E033BC5AF04}" type="presOf" srcId="{FBAB637D-5C47-4B1D-B7B6-23A7532A9C48}" destId="{6B6CC255-9A91-472F-BC99-315E600209F9}" srcOrd="1" destOrd="0" presId="urn:microsoft.com/office/officeart/2005/8/layout/gear1"/>
    <dgm:cxn modelId="{42E213A5-7E41-4FE2-A900-127A8C4DB592}" type="presOf" srcId="{0F138C57-A2A2-423E-A1BE-9005BAB019F2}" destId="{CE90A48B-DD2F-4CE5-89EB-49433D7CA0EC}" srcOrd="0" destOrd="0" presId="urn:microsoft.com/office/officeart/2005/8/layout/gear1"/>
    <dgm:cxn modelId="{8D2C4D3F-69AB-4ADA-9B81-ECA94C1F1D37}" type="presOf" srcId="{1D95E92F-852B-4A9A-B35F-9073FBA049BD}" destId="{787C5B3A-B3ED-433E-92AE-A7363D562FD7}" srcOrd="0" destOrd="0" presId="urn:microsoft.com/office/officeart/2005/8/layout/gear1"/>
    <dgm:cxn modelId="{BFBF7E10-EBA7-4113-9EE2-BA89B8D9E15C}" type="presOf" srcId="{0F138C57-A2A2-423E-A1BE-9005BAB019F2}" destId="{46C9C689-74D7-4A5C-ABFE-A68DD82BAD2D}" srcOrd="1" destOrd="0" presId="urn:microsoft.com/office/officeart/2005/8/layout/gear1"/>
    <dgm:cxn modelId="{1E6479A2-7935-4AB3-9477-545AB24FA062}" type="presOf" srcId="{0F138C57-A2A2-423E-A1BE-9005BAB019F2}" destId="{22D80584-7AA2-4207-AF5D-0F4B0131B6B7}" srcOrd="3" destOrd="0" presId="urn:microsoft.com/office/officeart/2005/8/layout/gear1"/>
    <dgm:cxn modelId="{B6D36044-757C-4F79-BDEE-C036751B0C4C}" type="presOf" srcId="{2D08AA02-7757-4E30-A87F-26058B404576}" destId="{A5B23BF1-BE76-4BCB-9FD2-2FAFEC02F01F}" srcOrd="1" destOrd="0" presId="urn:microsoft.com/office/officeart/2005/8/layout/gear1"/>
    <dgm:cxn modelId="{A1868AD1-D470-4183-AB7D-DB8128CA0717}" srcId="{D3F18AD3-8FCD-4F5F-8C4C-1BD7A2B1B1AF}" destId="{2D08AA02-7757-4E30-A87F-26058B404576}" srcOrd="0" destOrd="0" parTransId="{77C439A7-B580-4906-A656-37FFE1F89F5F}" sibTransId="{E3FA20EE-C036-465A-9ED2-F684294D13BA}"/>
    <dgm:cxn modelId="{DD24669C-3810-489F-815A-4A4830130A1E}" type="presParOf" srcId="{BF118726-D4E5-47C6-AF9A-DFC88C9A31BB}" destId="{B8E5A9DF-41F0-4BAD-8CF3-511CB030130B}" srcOrd="0" destOrd="0" presId="urn:microsoft.com/office/officeart/2005/8/layout/gear1"/>
    <dgm:cxn modelId="{BCFA66FD-2C25-4BCA-82D0-385DDD8E279A}" type="presParOf" srcId="{BF118726-D4E5-47C6-AF9A-DFC88C9A31BB}" destId="{A5B23BF1-BE76-4BCB-9FD2-2FAFEC02F01F}" srcOrd="1" destOrd="0" presId="urn:microsoft.com/office/officeart/2005/8/layout/gear1"/>
    <dgm:cxn modelId="{A19F38C2-23A5-4DAC-81E8-6B1E78B5A10D}" type="presParOf" srcId="{BF118726-D4E5-47C6-AF9A-DFC88C9A31BB}" destId="{0AEBFE65-866A-4E58-BE8C-3823F0444CCE}" srcOrd="2" destOrd="0" presId="urn:microsoft.com/office/officeart/2005/8/layout/gear1"/>
    <dgm:cxn modelId="{5838590A-EC73-43A0-A56E-86B5A768C8CA}" type="presParOf" srcId="{BF118726-D4E5-47C6-AF9A-DFC88C9A31BB}" destId="{74CD8FC4-0162-4FCB-99DF-E1306F84E864}" srcOrd="3" destOrd="0" presId="urn:microsoft.com/office/officeart/2005/8/layout/gear1"/>
    <dgm:cxn modelId="{AEB0BB01-974E-444C-880D-8151557F4E56}" type="presParOf" srcId="{BF118726-D4E5-47C6-AF9A-DFC88C9A31BB}" destId="{6B6CC255-9A91-472F-BC99-315E600209F9}" srcOrd="4" destOrd="0" presId="urn:microsoft.com/office/officeart/2005/8/layout/gear1"/>
    <dgm:cxn modelId="{359351CC-7D81-4BFB-9AB5-8DE7967951BF}" type="presParOf" srcId="{BF118726-D4E5-47C6-AF9A-DFC88C9A31BB}" destId="{E90DC81B-D443-4F0C-B124-8610E245C8DD}" srcOrd="5" destOrd="0" presId="urn:microsoft.com/office/officeart/2005/8/layout/gear1"/>
    <dgm:cxn modelId="{86F6C730-E43A-480C-B720-120D5C81D612}" type="presParOf" srcId="{BF118726-D4E5-47C6-AF9A-DFC88C9A31BB}" destId="{CE90A48B-DD2F-4CE5-89EB-49433D7CA0EC}" srcOrd="6" destOrd="0" presId="urn:microsoft.com/office/officeart/2005/8/layout/gear1"/>
    <dgm:cxn modelId="{E8F18E7F-1B74-4D39-8178-679C8B1ED0AF}" type="presParOf" srcId="{BF118726-D4E5-47C6-AF9A-DFC88C9A31BB}" destId="{46C9C689-74D7-4A5C-ABFE-A68DD82BAD2D}" srcOrd="7" destOrd="0" presId="urn:microsoft.com/office/officeart/2005/8/layout/gear1"/>
    <dgm:cxn modelId="{E29D8333-DE11-4F22-9FE9-9AE31D266ACE}" type="presParOf" srcId="{BF118726-D4E5-47C6-AF9A-DFC88C9A31BB}" destId="{EC311BD8-741C-4FFF-A558-E1DA41D8D2B1}" srcOrd="8" destOrd="0" presId="urn:microsoft.com/office/officeart/2005/8/layout/gear1"/>
    <dgm:cxn modelId="{52F7126F-94FC-47BF-9682-7A5164F0CB50}" type="presParOf" srcId="{BF118726-D4E5-47C6-AF9A-DFC88C9A31BB}" destId="{22D80584-7AA2-4207-AF5D-0F4B0131B6B7}" srcOrd="9" destOrd="0" presId="urn:microsoft.com/office/officeart/2005/8/layout/gear1"/>
    <dgm:cxn modelId="{8FFDA000-3D64-4451-97DA-647DDC645BAC}" type="presParOf" srcId="{BF118726-D4E5-47C6-AF9A-DFC88C9A31BB}" destId="{C25EB265-57BA-4FC4-97E5-40F1D8BC8113}" srcOrd="10" destOrd="0" presId="urn:microsoft.com/office/officeart/2005/8/layout/gear1"/>
    <dgm:cxn modelId="{5A92A31A-DAFA-4C19-8DBF-4FF242859BCE}" type="presParOf" srcId="{BF118726-D4E5-47C6-AF9A-DFC88C9A31BB}" destId="{75CF0F66-0716-4C79-B904-9AE872DD711D}" srcOrd="11" destOrd="0" presId="urn:microsoft.com/office/officeart/2005/8/layout/gear1"/>
    <dgm:cxn modelId="{853BA1D5-25E0-40AB-882C-85A0F2A084ED}" type="presParOf" srcId="{BF118726-D4E5-47C6-AF9A-DFC88C9A31BB}" destId="{787C5B3A-B3ED-433E-92AE-A7363D562FD7}" srcOrd="12" destOrd="0" presId="urn:microsoft.com/office/officeart/2005/8/layout/gear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1C095F-BA18-436F-A87A-6A0B57EFFD20}" type="doc">
      <dgm:prSet loTypeId="urn:microsoft.com/office/officeart/2005/8/layout/process2" loCatId="process" qsTypeId="urn:microsoft.com/office/officeart/2005/8/quickstyle/simple1#4" qsCatId="simple" csTypeId="urn:microsoft.com/office/officeart/2005/8/colors/accent1_2#5" csCatId="accent1" phldr="1"/>
      <dgm:spPr/>
    </dgm:pt>
    <dgm:pt modelId="{90F19926-FF6E-4125-8CCE-B74DEEDA9F02}">
      <dgm:prSet phldrT="[Text]" custT="1"/>
      <dgm:spPr>
        <a:solidFill>
          <a:schemeClr val="accent1">
            <a:hueOff val="0"/>
            <a:satOff val="0"/>
            <a:lumOff val="0"/>
          </a:schemeClr>
        </a:solidFill>
        <a:ln>
          <a:noFill/>
        </a:ln>
      </dgm:spPr>
      <dgm:t>
        <a:bodyPr/>
        <a:lstStyle/>
        <a:p>
          <a:r>
            <a:rPr lang="en-US" sz="1600" b="0" dirty="0" smtClean="0">
              <a:solidFill>
                <a:schemeClr val="bg1"/>
              </a:solidFill>
              <a:latin typeface="Arial" pitchFamily="34" charset="0"/>
              <a:cs typeface="Arial" pitchFamily="34" charset="0"/>
            </a:rPr>
            <a:t>Enabling Environment</a:t>
          </a:r>
          <a:endParaRPr lang="en-US" sz="1600" b="0" dirty="0">
            <a:solidFill>
              <a:schemeClr val="bg1"/>
            </a:solidFill>
            <a:latin typeface="Arial" pitchFamily="34" charset="0"/>
            <a:cs typeface="Arial" pitchFamily="34" charset="0"/>
          </a:endParaRPr>
        </a:p>
      </dgm:t>
    </dgm:pt>
    <dgm:pt modelId="{084659F4-7CBE-4A25-B122-13EB06949D6C}" type="parTrans" cxnId="{56FB4964-D0F6-4D0D-A70D-DA1A0CEC255A}">
      <dgm:prSet/>
      <dgm:spPr/>
      <dgm:t>
        <a:bodyPr/>
        <a:lstStyle/>
        <a:p>
          <a:endParaRPr lang="en-US">
            <a:solidFill>
              <a:schemeClr val="bg1"/>
            </a:solidFill>
          </a:endParaRPr>
        </a:p>
      </dgm:t>
    </dgm:pt>
    <dgm:pt modelId="{8531D595-018A-429F-96BC-E2191D030119}" type="sibTrans" cxnId="{56FB4964-D0F6-4D0D-A70D-DA1A0CEC255A}">
      <dgm:prSet/>
      <dgm:spPr/>
      <dgm:t>
        <a:bodyPr/>
        <a:lstStyle/>
        <a:p>
          <a:endParaRPr lang="en-US">
            <a:solidFill>
              <a:schemeClr val="bg1"/>
            </a:solidFill>
          </a:endParaRPr>
        </a:p>
      </dgm:t>
    </dgm:pt>
    <dgm:pt modelId="{E6916A79-ACB4-45AE-881F-9A426FDC1BD6}">
      <dgm:prSet phldrT="[Text]" custT="1"/>
      <dgm:spPr>
        <a:solidFill>
          <a:schemeClr val="accent1">
            <a:hueOff val="0"/>
            <a:satOff val="0"/>
            <a:lumOff val="0"/>
          </a:schemeClr>
        </a:solidFill>
        <a:ln>
          <a:noFill/>
        </a:ln>
      </dgm:spPr>
      <dgm:t>
        <a:bodyPr/>
        <a:lstStyle/>
        <a:p>
          <a:r>
            <a:rPr lang="en-GB" sz="1600" b="0" dirty="0" smtClean="0">
              <a:solidFill>
                <a:schemeClr val="bg1"/>
              </a:solidFill>
              <a:latin typeface="Arial" pitchFamily="34" charset="0"/>
              <a:cs typeface="Arial" pitchFamily="34" charset="0"/>
            </a:rPr>
            <a:t>Asking sensitively</a:t>
          </a:r>
          <a:endParaRPr lang="en-US" sz="1600" b="0" dirty="0">
            <a:solidFill>
              <a:schemeClr val="bg1"/>
            </a:solidFill>
            <a:latin typeface="Arial" pitchFamily="34" charset="0"/>
            <a:cs typeface="Arial" pitchFamily="34" charset="0"/>
          </a:endParaRPr>
        </a:p>
      </dgm:t>
    </dgm:pt>
    <dgm:pt modelId="{0FDD054D-CF37-4588-9926-DBB094234D6B}" type="parTrans" cxnId="{11601736-9DE8-41DF-BC81-0AEC6F5B31BB}">
      <dgm:prSet/>
      <dgm:spPr/>
      <dgm:t>
        <a:bodyPr/>
        <a:lstStyle/>
        <a:p>
          <a:endParaRPr lang="en-US">
            <a:solidFill>
              <a:schemeClr val="bg1"/>
            </a:solidFill>
          </a:endParaRPr>
        </a:p>
      </dgm:t>
    </dgm:pt>
    <dgm:pt modelId="{214EE01F-6BED-476F-9624-BFDC0640CCAA}" type="sibTrans" cxnId="{11601736-9DE8-41DF-BC81-0AEC6F5B31BB}">
      <dgm:prSet/>
      <dgm:spPr/>
      <dgm:t>
        <a:bodyPr/>
        <a:lstStyle/>
        <a:p>
          <a:endParaRPr lang="en-US">
            <a:solidFill>
              <a:schemeClr val="bg1"/>
            </a:solidFill>
          </a:endParaRPr>
        </a:p>
      </dgm:t>
    </dgm:pt>
    <dgm:pt modelId="{B7B4F3FD-2B52-43BB-A96E-9940575F2C9A}">
      <dgm:prSet phldrT="[Text]" custT="1"/>
      <dgm:spPr>
        <a:solidFill>
          <a:schemeClr val="accent1">
            <a:hueOff val="0"/>
            <a:satOff val="0"/>
            <a:lumOff val="0"/>
          </a:schemeClr>
        </a:solidFill>
      </dgm:spPr>
      <dgm:t>
        <a:bodyPr/>
        <a:lstStyle/>
        <a:p>
          <a:r>
            <a:rPr lang="en-GB" sz="1600" b="0" dirty="0" smtClean="0">
              <a:solidFill>
                <a:schemeClr val="bg1"/>
              </a:solidFill>
              <a:latin typeface="Arial" pitchFamily="34" charset="0"/>
              <a:cs typeface="Arial" pitchFamily="34" charset="0"/>
            </a:rPr>
            <a:t>Checklist Completed</a:t>
          </a:r>
          <a:endParaRPr lang="en-US" sz="1600" b="0" dirty="0">
            <a:solidFill>
              <a:schemeClr val="bg1"/>
            </a:solidFill>
            <a:latin typeface="Arial" pitchFamily="34" charset="0"/>
            <a:cs typeface="Arial" pitchFamily="34" charset="0"/>
          </a:endParaRPr>
        </a:p>
      </dgm:t>
    </dgm:pt>
    <dgm:pt modelId="{0A9594B9-A05D-405F-B535-59042AEA241D}" type="parTrans" cxnId="{D7E22AC5-62EF-44C6-8ECF-75B828DF3E8A}">
      <dgm:prSet/>
      <dgm:spPr/>
      <dgm:t>
        <a:bodyPr/>
        <a:lstStyle/>
        <a:p>
          <a:endParaRPr lang="en-US">
            <a:solidFill>
              <a:schemeClr val="bg1"/>
            </a:solidFill>
          </a:endParaRPr>
        </a:p>
      </dgm:t>
    </dgm:pt>
    <dgm:pt modelId="{04C19F80-F045-4491-9F05-39AEE5A75DB2}" type="sibTrans" cxnId="{D7E22AC5-62EF-44C6-8ECF-75B828DF3E8A}">
      <dgm:prSet/>
      <dgm:spPr/>
      <dgm:t>
        <a:bodyPr/>
        <a:lstStyle/>
        <a:p>
          <a:endParaRPr lang="en-US">
            <a:solidFill>
              <a:schemeClr val="bg1"/>
            </a:solidFill>
          </a:endParaRPr>
        </a:p>
      </dgm:t>
    </dgm:pt>
    <dgm:pt modelId="{0D0AB7EB-522C-492F-8C96-FD84C499C5E5}">
      <dgm:prSet phldrT="[Text]" custT="1"/>
      <dgm:spPr>
        <a:solidFill>
          <a:schemeClr val="accent1">
            <a:hueOff val="0"/>
            <a:satOff val="0"/>
            <a:lumOff val="0"/>
          </a:schemeClr>
        </a:solidFill>
        <a:ln>
          <a:noFill/>
        </a:ln>
      </dgm:spPr>
      <dgm:t>
        <a:bodyPr/>
        <a:lstStyle/>
        <a:p>
          <a:r>
            <a:rPr lang="en-GB" sz="1600" b="0" dirty="0" smtClean="0">
              <a:solidFill>
                <a:schemeClr val="bg1"/>
              </a:solidFill>
              <a:latin typeface="Arial" pitchFamily="34" charset="0"/>
              <a:cs typeface="Arial" pitchFamily="34" charset="0"/>
            </a:rPr>
            <a:t>Domestic Abuse Identified</a:t>
          </a:r>
          <a:endParaRPr lang="en-US" sz="1600" b="0" dirty="0">
            <a:solidFill>
              <a:schemeClr val="bg1"/>
            </a:solidFill>
            <a:latin typeface="Arial" pitchFamily="34" charset="0"/>
            <a:cs typeface="Arial" pitchFamily="34" charset="0"/>
          </a:endParaRPr>
        </a:p>
      </dgm:t>
    </dgm:pt>
    <dgm:pt modelId="{3C2C7184-2E95-414B-9568-DFFC774EB8CF}" type="parTrans" cxnId="{5ED148E1-A7D9-4C36-9028-034A40BFEC5C}">
      <dgm:prSet/>
      <dgm:spPr/>
      <dgm:t>
        <a:bodyPr/>
        <a:lstStyle/>
        <a:p>
          <a:endParaRPr lang="en-GB"/>
        </a:p>
      </dgm:t>
    </dgm:pt>
    <dgm:pt modelId="{295A8213-24B1-4C72-A0A7-34C614AB1F7C}" type="sibTrans" cxnId="{5ED148E1-A7D9-4C36-9028-034A40BFEC5C}">
      <dgm:prSet/>
      <dgm:spPr/>
      <dgm:t>
        <a:bodyPr/>
        <a:lstStyle/>
        <a:p>
          <a:endParaRPr lang="en-GB"/>
        </a:p>
      </dgm:t>
    </dgm:pt>
    <dgm:pt modelId="{E8A9D02A-B8A7-4DFC-A1BA-69801B5DAC87}" type="pres">
      <dgm:prSet presAssocID="{0A1C095F-BA18-436F-A87A-6A0B57EFFD20}" presName="linearFlow" presStyleCnt="0">
        <dgm:presLayoutVars>
          <dgm:resizeHandles val="exact"/>
        </dgm:presLayoutVars>
      </dgm:prSet>
      <dgm:spPr/>
    </dgm:pt>
    <dgm:pt modelId="{9811B3FB-F95E-4AA9-B315-351133CF8A8F}" type="pres">
      <dgm:prSet presAssocID="{90F19926-FF6E-4125-8CCE-B74DEEDA9F02}" presName="node" presStyleLbl="node1" presStyleIdx="0" presStyleCnt="4" custLinFactNeighborX="-782" custLinFactNeighborY="6247">
        <dgm:presLayoutVars>
          <dgm:bulletEnabled val="1"/>
        </dgm:presLayoutVars>
      </dgm:prSet>
      <dgm:spPr/>
      <dgm:t>
        <a:bodyPr/>
        <a:lstStyle/>
        <a:p>
          <a:endParaRPr lang="en-US"/>
        </a:p>
      </dgm:t>
    </dgm:pt>
    <dgm:pt modelId="{3D5A7E89-B772-425A-AA13-AFCBFCB98939}" type="pres">
      <dgm:prSet presAssocID="{8531D595-018A-429F-96BC-E2191D030119}" presName="sibTrans" presStyleLbl="sibTrans2D1" presStyleIdx="0" presStyleCnt="3"/>
      <dgm:spPr/>
      <dgm:t>
        <a:bodyPr/>
        <a:lstStyle/>
        <a:p>
          <a:endParaRPr lang="en-US"/>
        </a:p>
      </dgm:t>
    </dgm:pt>
    <dgm:pt modelId="{AB6DA96C-F9C1-4124-A421-C86F0547FFB4}" type="pres">
      <dgm:prSet presAssocID="{8531D595-018A-429F-96BC-E2191D030119}" presName="connectorText" presStyleLbl="sibTrans2D1" presStyleIdx="0" presStyleCnt="3"/>
      <dgm:spPr/>
      <dgm:t>
        <a:bodyPr/>
        <a:lstStyle/>
        <a:p>
          <a:endParaRPr lang="en-US"/>
        </a:p>
      </dgm:t>
    </dgm:pt>
    <dgm:pt modelId="{7FF81F41-038E-42A1-B1DC-78F29BE08506}" type="pres">
      <dgm:prSet presAssocID="{E6916A79-ACB4-45AE-881F-9A426FDC1BD6}" presName="node" presStyleLbl="node1" presStyleIdx="1" presStyleCnt="4">
        <dgm:presLayoutVars>
          <dgm:bulletEnabled val="1"/>
        </dgm:presLayoutVars>
      </dgm:prSet>
      <dgm:spPr/>
      <dgm:t>
        <a:bodyPr/>
        <a:lstStyle/>
        <a:p>
          <a:endParaRPr lang="en-US"/>
        </a:p>
      </dgm:t>
    </dgm:pt>
    <dgm:pt modelId="{F51FA6DA-3A48-49DA-A3D8-4B114206671E}" type="pres">
      <dgm:prSet presAssocID="{214EE01F-6BED-476F-9624-BFDC0640CCAA}" presName="sibTrans" presStyleLbl="sibTrans2D1" presStyleIdx="1" presStyleCnt="3"/>
      <dgm:spPr/>
      <dgm:t>
        <a:bodyPr/>
        <a:lstStyle/>
        <a:p>
          <a:endParaRPr lang="en-US"/>
        </a:p>
      </dgm:t>
    </dgm:pt>
    <dgm:pt modelId="{FF50E10A-CA7B-478C-AB2F-412545879ED6}" type="pres">
      <dgm:prSet presAssocID="{214EE01F-6BED-476F-9624-BFDC0640CCAA}" presName="connectorText" presStyleLbl="sibTrans2D1" presStyleIdx="1" presStyleCnt="3"/>
      <dgm:spPr/>
      <dgm:t>
        <a:bodyPr/>
        <a:lstStyle/>
        <a:p>
          <a:endParaRPr lang="en-US"/>
        </a:p>
      </dgm:t>
    </dgm:pt>
    <dgm:pt modelId="{91C68FD9-CD3D-4E0D-BC50-DA8EF1637696}" type="pres">
      <dgm:prSet presAssocID="{0D0AB7EB-522C-492F-8C96-FD84C499C5E5}" presName="node" presStyleLbl="node1" presStyleIdx="2" presStyleCnt="4">
        <dgm:presLayoutVars>
          <dgm:bulletEnabled val="1"/>
        </dgm:presLayoutVars>
      </dgm:prSet>
      <dgm:spPr/>
      <dgm:t>
        <a:bodyPr/>
        <a:lstStyle/>
        <a:p>
          <a:endParaRPr lang="en-GB"/>
        </a:p>
      </dgm:t>
    </dgm:pt>
    <dgm:pt modelId="{5389A41C-827E-4C6F-8124-3B7D8B453CB3}" type="pres">
      <dgm:prSet presAssocID="{295A8213-24B1-4C72-A0A7-34C614AB1F7C}" presName="sibTrans" presStyleLbl="sibTrans2D1" presStyleIdx="2" presStyleCnt="3"/>
      <dgm:spPr/>
      <dgm:t>
        <a:bodyPr/>
        <a:lstStyle/>
        <a:p>
          <a:endParaRPr lang="en-GB"/>
        </a:p>
      </dgm:t>
    </dgm:pt>
    <dgm:pt modelId="{FE7B4050-50E1-4A76-8232-44DE6335394A}" type="pres">
      <dgm:prSet presAssocID="{295A8213-24B1-4C72-A0A7-34C614AB1F7C}" presName="connectorText" presStyleLbl="sibTrans2D1" presStyleIdx="2" presStyleCnt="3"/>
      <dgm:spPr/>
      <dgm:t>
        <a:bodyPr/>
        <a:lstStyle/>
        <a:p>
          <a:endParaRPr lang="en-GB"/>
        </a:p>
      </dgm:t>
    </dgm:pt>
    <dgm:pt modelId="{9B57AEE6-3A93-4CDB-BFF4-91CEE94B1ECD}" type="pres">
      <dgm:prSet presAssocID="{B7B4F3FD-2B52-43BB-A96E-9940575F2C9A}" presName="node" presStyleLbl="node1" presStyleIdx="3" presStyleCnt="4">
        <dgm:presLayoutVars>
          <dgm:bulletEnabled val="1"/>
        </dgm:presLayoutVars>
      </dgm:prSet>
      <dgm:spPr/>
      <dgm:t>
        <a:bodyPr/>
        <a:lstStyle/>
        <a:p>
          <a:endParaRPr lang="en-US"/>
        </a:p>
      </dgm:t>
    </dgm:pt>
  </dgm:ptLst>
  <dgm:cxnLst>
    <dgm:cxn modelId="{D6B43E04-E112-4585-B384-BAEBC51366F9}" type="presOf" srcId="{8531D595-018A-429F-96BC-E2191D030119}" destId="{3D5A7E89-B772-425A-AA13-AFCBFCB98939}" srcOrd="0" destOrd="0" presId="urn:microsoft.com/office/officeart/2005/8/layout/process2"/>
    <dgm:cxn modelId="{56FB4964-D0F6-4D0D-A70D-DA1A0CEC255A}" srcId="{0A1C095F-BA18-436F-A87A-6A0B57EFFD20}" destId="{90F19926-FF6E-4125-8CCE-B74DEEDA9F02}" srcOrd="0" destOrd="0" parTransId="{084659F4-7CBE-4A25-B122-13EB06949D6C}" sibTransId="{8531D595-018A-429F-96BC-E2191D030119}"/>
    <dgm:cxn modelId="{72809699-2F2A-4FC9-876A-43BF645F643E}" type="presOf" srcId="{214EE01F-6BED-476F-9624-BFDC0640CCAA}" destId="{F51FA6DA-3A48-49DA-A3D8-4B114206671E}" srcOrd="0" destOrd="0" presId="urn:microsoft.com/office/officeart/2005/8/layout/process2"/>
    <dgm:cxn modelId="{8ACA68AE-D306-4352-82A7-4915BB363B96}" type="presOf" srcId="{90F19926-FF6E-4125-8CCE-B74DEEDA9F02}" destId="{9811B3FB-F95E-4AA9-B315-351133CF8A8F}" srcOrd="0" destOrd="0" presId="urn:microsoft.com/office/officeart/2005/8/layout/process2"/>
    <dgm:cxn modelId="{E48C6BD6-D8DC-40DF-873A-F474F2F9C4F7}" type="presOf" srcId="{B7B4F3FD-2B52-43BB-A96E-9940575F2C9A}" destId="{9B57AEE6-3A93-4CDB-BFF4-91CEE94B1ECD}" srcOrd="0" destOrd="0" presId="urn:microsoft.com/office/officeart/2005/8/layout/process2"/>
    <dgm:cxn modelId="{D7E22AC5-62EF-44C6-8ECF-75B828DF3E8A}" srcId="{0A1C095F-BA18-436F-A87A-6A0B57EFFD20}" destId="{B7B4F3FD-2B52-43BB-A96E-9940575F2C9A}" srcOrd="3" destOrd="0" parTransId="{0A9594B9-A05D-405F-B535-59042AEA241D}" sibTransId="{04C19F80-F045-4491-9F05-39AEE5A75DB2}"/>
    <dgm:cxn modelId="{430807CB-C70A-4A93-AB22-EEDA65584B29}" type="presOf" srcId="{8531D595-018A-429F-96BC-E2191D030119}" destId="{AB6DA96C-F9C1-4124-A421-C86F0547FFB4}" srcOrd="1" destOrd="0" presId="urn:microsoft.com/office/officeart/2005/8/layout/process2"/>
    <dgm:cxn modelId="{6F6D4A71-5F8E-45B2-AE87-69C14E248424}" type="presOf" srcId="{0A1C095F-BA18-436F-A87A-6A0B57EFFD20}" destId="{E8A9D02A-B8A7-4DFC-A1BA-69801B5DAC87}" srcOrd="0" destOrd="0" presId="urn:microsoft.com/office/officeart/2005/8/layout/process2"/>
    <dgm:cxn modelId="{1F28266C-FAE1-4D4E-8411-C219137F57F7}" type="presOf" srcId="{295A8213-24B1-4C72-A0A7-34C614AB1F7C}" destId="{FE7B4050-50E1-4A76-8232-44DE6335394A}" srcOrd="1" destOrd="0" presId="urn:microsoft.com/office/officeart/2005/8/layout/process2"/>
    <dgm:cxn modelId="{327DE605-C53D-48AA-8C33-C71165AC0FFC}" type="presOf" srcId="{214EE01F-6BED-476F-9624-BFDC0640CCAA}" destId="{FF50E10A-CA7B-478C-AB2F-412545879ED6}" srcOrd="1" destOrd="0" presId="urn:microsoft.com/office/officeart/2005/8/layout/process2"/>
    <dgm:cxn modelId="{71303A57-29E2-4E74-994E-1593B26070A0}" type="presOf" srcId="{E6916A79-ACB4-45AE-881F-9A426FDC1BD6}" destId="{7FF81F41-038E-42A1-B1DC-78F29BE08506}" srcOrd="0" destOrd="0" presId="urn:microsoft.com/office/officeart/2005/8/layout/process2"/>
    <dgm:cxn modelId="{E5523386-C662-4740-8647-F24B7ED84524}" type="presOf" srcId="{295A8213-24B1-4C72-A0A7-34C614AB1F7C}" destId="{5389A41C-827E-4C6F-8124-3B7D8B453CB3}" srcOrd="0" destOrd="0" presId="urn:microsoft.com/office/officeart/2005/8/layout/process2"/>
    <dgm:cxn modelId="{AF685DD7-E7E9-4A79-8AF2-9E54924ACC52}" type="presOf" srcId="{0D0AB7EB-522C-492F-8C96-FD84C499C5E5}" destId="{91C68FD9-CD3D-4E0D-BC50-DA8EF1637696}" srcOrd="0" destOrd="0" presId="urn:microsoft.com/office/officeart/2005/8/layout/process2"/>
    <dgm:cxn modelId="{5ED148E1-A7D9-4C36-9028-034A40BFEC5C}" srcId="{0A1C095F-BA18-436F-A87A-6A0B57EFFD20}" destId="{0D0AB7EB-522C-492F-8C96-FD84C499C5E5}" srcOrd="2" destOrd="0" parTransId="{3C2C7184-2E95-414B-9568-DFFC774EB8CF}" sibTransId="{295A8213-24B1-4C72-A0A7-34C614AB1F7C}"/>
    <dgm:cxn modelId="{11601736-9DE8-41DF-BC81-0AEC6F5B31BB}" srcId="{0A1C095F-BA18-436F-A87A-6A0B57EFFD20}" destId="{E6916A79-ACB4-45AE-881F-9A426FDC1BD6}" srcOrd="1" destOrd="0" parTransId="{0FDD054D-CF37-4588-9926-DBB094234D6B}" sibTransId="{214EE01F-6BED-476F-9624-BFDC0640CCAA}"/>
    <dgm:cxn modelId="{3566B476-E4AE-4AB6-9E45-D93B2DDFB0A4}" type="presParOf" srcId="{E8A9D02A-B8A7-4DFC-A1BA-69801B5DAC87}" destId="{9811B3FB-F95E-4AA9-B315-351133CF8A8F}" srcOrd="0" destOrd="0" presId="urn:microsoft.com/office/officeart/2005/8/layout/process2"/>
    <dgm:cxn modelId="{3BF5C2C7-6AB9-4376-9F9E-C99B3805BDA6}" type="presParOf" srcId="{E8A9D02A-B8A7-4DFC-A1BA-69801B5DAC87}" destId="{3D5A7E89-B772-425A-AA13-AFCBFCB98939}" srcOrd="1" destOrd="0" presId="urn:microsoft.com/office/officeart/2005/8/layout/process2"/>
    <dgm:cxn modelId="{6003FD8F-228D-401C-B288-C24FD8882428}" type="presParOf" srcId="{3D5A7E89-B772-425A-AA13-AFCBFCB98939}" destId="{AB6DA96C-F9C1-4124-A421-C86F0547FFB4}" srcOrd="0" destOrd="0" presId="urn:microsoft.com/office/officeart/2005/8/layout/process2"/>
    <dgm:cxn modelId="{9FFF896B-06FF-4962-9874-1FBB32FB550D}" type="presParOf" srcId="{E8A9D02A-B8A7-4DFC-A1BA-69801B5DAC87}" destId="{7FF81F41-038E-42A1-B1DC-78F29BE08506}" srcOrd="2" destOrd="0" presId="urn:microsoft.com/office/officeart/2005/8/layout/process2"/>
    <dgm:cxn modelId="{FC7E7489-84E3-41F4-ADF5-5F4E96D890E1}" type="presParOf" srcId="{E8A9D02A-B8A7-4DFC-A1BA-69801B5DAC87}" destId="{F51FA6DA-3A48-49DA-A3D8-4B114206671E}" srcOrd="3" destOrd="0" presId="urn:microsoft.com/office/officeart/2005/8/layout/process2"/>
    <dgm:cxn modelId="{BD480F16-F8CE-4726-AFC7-080A05D45685}" type="presParOf" srcId="{F51FA6DA-3A48-49DA-A3D8-4B114206671E}" destId="{FF50E10A-CA7B-478C-AB2F-412545879ED6}" srcOrd="0" destOrd="0" presId="urn:microsoft.com/office/officeart/2005/8/layout/process2"/>
    <dgm:cxn modelId="{799B3B73-DF49-4D36-BCDB-1E416F223548}" type="presParOf" srcId="{E8A9D02A-B8A7-4DFC-A1BA-69801B5DAC87}" destId="{91C68FD9-CD3D-4E0D-BC50-DA8EF1637696}" srcOrd="4" destOrd="0" presId="urn:microsoft.com/office/officeart/2005/8/layout/process2"/>
    <dgm:cxn modelId="{ED5EAE3C-0019-4D79-B399-FC8C64993F75}" type="presParOf" srcId="{E8A9D02A-B8A7-4DFC-A1BA-69801B5DAC87}" destId="{5389A41C-827E-4C6F-8124-3B7D8B453CB3}" srcOrd="5" destOrd="0" presId="urn:microsoft.com/office/officeart/2005/8/layout/process2"/>
    <dgm:cxn modelId="{F55D29C9-B336-407B-BC89-C020451F6EB8}" type="presParOf" srcId="{5389A41C-827E-4C6F-8124-3B7D8B453CB3}" destId="{FE7B4050-50E1-4A76-8232-44DE6335394A}" srcOrd="0" destOrd="0" presId="urn:microsoft.com/office/officeart/2005/8/layout/process2"/>
    <dgm:cxn modelId="{1F18C71E-863C-4DD0-BF01-8FFE4BC7C5F3}" type="presParOf" srcId="{E8A9D02A-B8A7-4DFC-A1BA-69801B5DAC87}" destId="{9B57AEE6-3A93-4CDB-BFF4-91CEE94B1ECD}"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99576F-C845-410E-9B20-DDBDF993D71D}" type="doc">
      <dgm:prSet loTypeId="urn:microsoft.com/office/officeart/2005/8/layout/venn3" loCatId="relationship" qsTypeId="urn:microsoft.com/office/officeart/2005/8/quickstyle/simple1#6" qsCatId="simple" csTypeId="urn:microsoft.com/office/officeart/2005/8/colors/accent1_2#7" csCatId="accent1" phldr="1"/>
      <dgm:spPr/>
      <dgm:t>
        <a:bodyPr/>
        <a:lstStyle/>
        <a:p>
          <a:endParaRPr lang="en-GB"/>
        </a:p>
      </dgm:t>
    </dgm:pt>
    <dgm:pt modelId="{9A29F746-969C-4988-937B-585EA3A741B8}">
      <dgm:prSet phldrT="[Text]" custT="1"/>
      <dgm:spPr>
        <a:solidFill>
          <a:schemeClr val="tx2"/>
        </a:solidFill>
      </dgm:spPr>
      <dgm:t>
        <a:bodyPr/>
        <a:lstStyle/>
        <a:p>
          <a:r>
            <a:rPr lang="en-GB" sz="1600" b="0" baseline="0" dirty="0" smtClean="0">
              <a:solidFill>
                <a:schemeClr val="bg1"/>
              </a:solidFill>
              <a:latin typeface="Arial" pitchFamily="34" charset="0"/>
              <a:cs typeface="Arial" pitchFamily="34" charset="0"/>
            </a:rPr>
            <a:t>9 ticks or less</a:t>
          </a:r>
          <a:endParaRPr lang="en-GB" sz="1600" b="0" baseline="0" dirty="0">
            <a:solidFill>
              <a:schemeClr val="bg1"/>
            </a:solidFill>
            <a:latin typeface="Arial" pitchFamily="34" charset="0"/>
            <a:cs typeface="Arial" pitchFamily="34" charset="0"/>
          </a:endParaRPr>
        </a:p>
      </dgm:t>
    </dgm:pt>
    <dgm:pt modelId="{99A9EF17-1B8D-4B3F-8D1E-4240447FBF64}" type="parTrans" cxnId="{0C1A42FB-CECF-4634-B30D-16027556C955}">
      <dgm:prSet/>
      <dgm:spPr/>
      <dgm:t>
        <a:bodyPr/>
        <a:lstStyle/>
        <a:p>
          <a:endParaRPr lang="en-GB"/>
        </a:p>
      </dgm:t>
    </dgm:pt>
    <dgm:pt modelId="{2AEE7E7D-E8C1-4751-BDDD-E60E1FBD93AB}" type="sibTrans" cxnId="{0C1A42FB-CECF-4634-B30D-16027556C955}">
      <dgm:prSet/>
      <dgm:spPr/>
      <dgm:t>
        <a:bodyPr/>
        <a:lstStyle/>
        <a:p>
          <a:endParaRPr lang="en-GB"/>
        </a:p>
      </dgm:t>
    </dgm:pt>
    <dgm:pt modelId="{4137A996-DF4C-4C9A-95EF-4DE6B9BA63D4}">
      <dgm:prSet phldrT="[Text]" custT="1"/>
      <dgm:spPr>
        <a:solidFill>
          <a:schemeClr val="accent1"/>
        </a:solidFill>
      </dgm:spPr>
      <dgm:t>
        <a:bodyPr/>
        <a:lstStyle/>
        <a:p>
          <a:r>
            <a:rPr lang="en-GB" sz="1600" dirty="0" smtClean="0">
              <a:solidFill>
                <a:schemeClr val="bg1"/>
              </a:solidFill>
              <a:latin typeface="Arial" pitchFamily="34" charset="0"/>
              <a:cs typeface="Arial" pitchFamily="34" charset="0"/>
            </a:rPr>
            <a:t>10 – 13 ticks</a:t>
          </a:r>
          <a:endParaRPr lang="en-GB" sz="1600" dirty="0">
            <a:solidFill>
              <a:schemeClr val="bg1"/>
            </a:solidFill>
            <a:latin typeface="Arial" pitchFamily="34" charset="0"/>
            <a:cs typeface="Arial" pitchFamily="34" charset="0"/>
          </a:endParaRPr>
        </a:p>
      </dgm:t>
    </dgm:pt>
    <dgm:pt modelId="{D0D187F2-7ACE-4518-8E6C-2E718E818D20}" type="parTrans" cxnId="{ED167F46-04FC-45F0-83CF-13D61DFC4D5B}">
      <dgm:prSet/>
      <dgm:spPr/>
      <dgm:t>
        <a:bodyPr/>
        <a:lstStyle/>
        <a:p>
          <a:endParaRPr lang="en-GB"/>
        </a:p>
      </dgm:t>
    </dgm:pt>
    <dgm:pt modelId="{40F5B954-6064-4E5F-8C3D-8C8F2949DD57}" type="sibTrans" cxnId="{ED167F46-04FC-45F0-83CF-13D61DFC4D5B}">
      <dgm:prSet/>
      <dgm:spPr/>
      <dgm:t>
        <a:bodyPr/>
        <a:lstStyle/>
        <a:p>
          <a:endParaRPr lang="en-GB"/>
        </a:p>
      </dgm:t>
    </dgm:pt>
    <dgm:pt modelId="{198E54C7-B9DC-4B4B-8718-B6D7880C7F73}">
      <dgm:prSet phldrT="[Text]" custT="1"/>
      <dgm:spPr>
        <a:solidFill>
          <a:schemeClr val="tx2"/>
        </a:solidFill>
      </dgm:spPr>
      <dgm:t>
        <a:bodyPr/>
        <a:lstStyle/>
        <a:p>
          <a:pPr algn="ctr"/>
          <a:r>
            <a:rPr lang="en-GB" sz="1600" dirty="0" smtClean="0">
              <a:solidFill>
                <a:schemeClr val="bg1"/>
              </a:solidFill>
              <a:latin typeface="Arial" pitchFamily="34" charset="0"/>
              <a:cs typeface="Arial" pitchFamily="34" charset="0"/>
            </a:rPr>
            <a:t>14 ticks or more </a:t>
          </a:r>
        </a:p>
      </dgm:t>
    </dgm:pt>
    <dgm:pt modelId="{2D467A87-417E-4E0D-92C5-31C02DDB31DD}" type="parTrans" cxnId="{B2CA6582-8F1E-44B3-9F1C-79187E1DD02C}">
      <dgm:prSet/>
      <dgm:spPr/>
      <dgm:t>
        <a:bodyPr/>
        <a:lstStyle/>
        <a:p>
          <a:endParaRPr lang="en-GB"/>
        </a:p>
      </dgm:t>
    </dgm:pt>
    <dgm:pt modelId="{E56214F4-2AC0-4E7B-8F27-4D8C9F407D80}" type="sibTrans" cxnId="{B2CA6582-8F1E-44B3-9F1C-79187E1DD02C}">
      <dgm:prSet/>
      <dgm:spPr/>
      <dgm:t>
        <a:bodyPr/>
        <a:lstStyle/>
        <a:p>
          <a:endParaRPr lang="en-GB"/>
        </a:p>
      </dgm:t>
    </dgm:pt>
    <dgm:pt modelId="{0D29E80C-7107-4103-9A11-49D315C3EB47}" type="pres">
      <dgm:prSet presAssocID="{4999576F-C845-410E-9B20-DDBDF993D71D}" presName="Name0" presStyleCnt="0">
        <dgm:presLayoutVars>
          <dgm:dir/>
          <dgm:resizeHandles val="exact"/>
        </dgm:presLayoutVars>
      </dgm:prSet>
      <dgm:spPr/>
      <dgm:t>
        <a:bodyPr/>
        <a:lstStyle/>
        <a:p>
          <a:endParaRPr lang="en-GB"/>
        </a:p>
      </dgm:t>
    </dgm:pt>
    <dgm:pt modelId="{4C6EC78F-7595-4A39-BA9C-6DC1FB5181F9}" type="pres">
      <dgm:prSet presAssocID="{9A29F746-969C-4988-937B-585EA3A741B8}" presName="Name5" presStyleLbl="vennNode1" presStyleIdx="0" presStyleCnt="3" custScaleY="69800" custLinFactX="-37432" custLinFactNeighborX="-100000" custLinFactNeighborY="-54">
        <dgm:presLayoutVars>
          <dgm:bulletEnabled val="1"/>
        </dgm:presLayoutVars>
      </dgm:prSet>
      <dgm:spPr/>
      <dgm:t>
        <a:bodyPr/>
        <a:lstStyle/>
        <a:p>
          <a:endParaRPr lang="en-GB"/>
        </a:p>
      </dgm:t>
    </dgm:pt>
    <dgm:pt modelId="{1A4089D5-2B63-4205-A978-7ECBB5D00D7A}" type="pres">
      <dgm:prSet presAssocID="{2AEE7E7D-E8C1-4751-BDDD-E60E1FBD93AB}" presName="space" presStyleCnt="0"/>
      <dgm:spPr/>
      <dgm:t>
        <a:bodyPr/>
        <a:lstStyle/>
        <a:p>
          <a:endParaRPr lang="en-GB"/>
        </a:p>
      </dgm:t>
    </dgm:pt>
    <dgm:pt modelId="{0628502B-E226-44E9-8CB1-09F1659D92DF}" type="pres">
      <dgm:prSet presAssocID="{4137A996-DF4C-4C9A-95EF-4DE6B9BA63D4}" presName="Name5" presStyleLbl="vennNode1" presStyleIdx="1" presStyleCnt="3" custScaleY="69800" custLinFactNeighborX="-66795" custLinFactNeighborY="10">
        <dgm:presLayoutVars>
          <dgm:bulletEnabled val="1"/>
        </dgm:presLayoutVars>
      </dgm:prSet>
      <dgm:spPr/>
      <dgm:t>
        <a:bodyPr/>
        <a:lstStyle/>
        <a:p>
          <a:endParaRPr lang="en-GB"/>
        </a:p>
      </dgm:t>
    </dgm:pt>
    <dgm:pt modelId="{551FBD04-F3C4-4067-82CC-1F2FED7159C7}" type="pres">
      <dgm:prSet presAssocID="{40F5B954-6064-4E5F-8C3D-8C8F2949DD57}" presName="space" presStyleCnt="0"/>
      <dgm:spPr/>
      <dgm:t>
        <a:bodyPr/>
        <a:lstStyle/>
        <a:p>
          <a:endParaRPr lang="en-GB"/>
        </a:p>
      </dgm:t>
    </dgm:pt>
    <dgm:pt modelId="{CC88C093-8E5F-4C53-8980-B64C7F1D0985}" type="pres">
      <dgm:prSet presAssocID="{198E54C7-B9DC-4B4B-8718-B6D7880C7F73}" presName="Name5" presStyleLbl="vennNode1" presStyleIdx="2" presStyleCnt="3" custScaleY="69800" custLinFactX="8959" custLinFactNeighborX="100000" custLinFactNeighborY="0">
        <dgm:presLayoutVars>
          <dgm:bulletEnabled val="1"/>
        </dgm:presLayoutVars>
      </dgm:prSet>
      <dgm:spPr/>
      <dgm:t>
        <a:bodyPr/>
        <a:lstStyle/>
        <a:p>
          <a:endParaRPr lang="en-GB"/>
        </a:p>
      </dgm:t>
    </dgm:pt>
  </dgm:ptLst>
  <dgm:cxnLst>
    <dgm:cxn modelId="{8BC25296-C7AF-4F55-9F0D-F71587E6EE6E}" type="presOf" srcId="{9A29F746-969C-4988-937B-585EA3A741B8}" destId="{4C6EC78F-7595-4A39-BA9C-6DC1FB5181F9}" srcOrd="0" destOrd="0" presId="urn:microsoft.com/office/officeart/2005/8/layout/venn3"/>
    <dgm:cxn modelId="{9F11ABF6-E1AB-4254-91BC-EF5AF2AD5408}" type="presOf" srcId="{4137A996-DF4C-4C9A-95EF-4DE6B9BA63D4}" destId="{0628502B-E226-44E9-8CB1-09F1659D92DF}" srcOrd="0" destOrd="0" presId="urn:microsoft.com/office/officeart/2005/8/layout/venn3"/>
    <dgm:cxn modelId="{4C948B32-2EEC-4EE9-B381-A3A5F034B3BB}" type="presOf" srcId="{198E54C7-B9DC-4B4B-8718-B6D7880C7F73}" destId="{CC88C093-8E5F-4C53-8980-B64C7F1D0985}" srcOrd="0" destOrd="0" presId="urn:microsoft.com/office/officeart/2005/8/layout/venn3"/>
    <dgm:cxn modelId="{BC8685A3-FFC8-4438-B2DD-38B8298B6B9B}" type="presOf" srcId="{4999576F-C845-410E-9B20-DDBDF993D71D}" destId="{0D29E80C-7107-4103-9A11-49D315C3EB47}" srcOrd="0" destOrd="0" presId="urn:microsoft.com/office/officeart/2005/8/layout/venn3"/>
    <dgm:cxn modelId="{ED167F46-04FC-45F0-83CF-13D61DFC4D5B}" srcId="{4999576F-C845-410E-9B20-DDBDF993D71D}" destId="{4137A996-DF4C-4C9A-95EF-4DE6B9BA63D4}" srcOrd="1" destOrd="0" parTransId="{D0D187F2-7ACE-4518-8E6C-2E718E818D20}" sibTransId="{40F5B954-6064-4E5F-8C3D-8C8F2949DD57}"/>
    <dgm:cxn modelId="{0C1A42FB-CECF-4634-B30D-16027556C955}" srcId="{4999576F-C845-410E-9B20-DDBDF993D71D}" destId="{9A29F746-969C-4988-937B-585EA3A741B8}" srcOrd="0" destOrd="0" parTransId="{99A9EF17-1B8D-4B3F-8D1E-4240447FBF64}" sibTransId="{2AEE7E7D-E8C1-4751-BDDD-E60E1FBD93AB}"/>
    <dgm:cxn modelId="{B2CA6582-8F1E-44B3-9F1C-79187E1DD02C}" srcId="{4999576F-C845-410E-9B20-DDBDF993D71D}" destId="{198E54C7-B9DC-4B4B-8718-B6D7880C7F73}" srcOrd="2" destOrd="0" parTransId="{2D467A87-417E-4E0D-92C5-31C02DDB31DD}" sibTransId="{E56214F4-2AC0-4E7B-8F27-4D8C9F407D80}"/>
    <dgm:cxn modelId="{A803816F-F66B-4353-AF60-7AE62EEEC48D}" type="presParOf" srcId="{0D29E80C-7107-4103-9A11-49D315C3EB47}" destId="{4C6EC78F-7595-4A39-BA9C-6DC1FB5181F9}" srcOrd="0" destOrd="0" presId="urn:microsoft.com/office/officeart/2005/8/layout/venn3"/>
    <dgm:cxn modelId="{32FA878D-C98F-4622-BF33-4BD7636B1B46}" type="presParOf" srcId="{0D29E80C-7107-4103-9A11-49D315C3EB47}" destId="{1A4089D5-2B63-4205-A978-7ECBB5D00D7A}" srcOrd="1" destOrd="0" presId="urn:microsoft.com/office/officeart/2005/8/layout/venn3"/>
    <dgm:cxn modelId="{B9BD5B90-82ED-417B-AB28-B6DEAD3553D4}" type="presParOf" srcId="{0D29E80C-7107-4103-9A11-49D315C3EB47}" destId="{0628502B-E226-44E9-8CB1-09F1659D92DF}" srcOrd="2" destOrd="0" presId="urn:microsoft.com/office/officeart/2005/8/layout/venn3"/>
    <dgm:cxn modelId="{BFF0BC6D-6E01-49AD-A80C-C4CE64EA6D64}" type="presParOf" srcId="{0D29E80C-7107-4103-9A11-49D315C3EB47}" destId="{551FBD04-F3C4-4067-82CC-1F2FED7159C7}" srcOrd="3" destOrd="0" presId="urn:microsoft.com/office/officeart/2005/8/layout/venn3"/>
    <dgm:cxn modelId="{3534F2F1-1627-4EF9-B106-5BEA98A5391B}" type="presParOf" srcId="{0D29E80C-7107-4103-9A11-49D315C3EB47}" destId="{CC88C093-8E5F-4C53-8980-B64C7F1D0985}" srcOrd="4" destOrd="0" presId="urn:microsoft.com/office/officeart/2005/8/layout/venn3"/>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F5A4F8-06A4-4CE4-88DE-183DEA056337}" type="doc">
      <dgm:prSet loTypeId="urn:microsoft.com/office/officeart/2005/8/layout/process1" loCatId="process" qsTypeId="urn:microsoft.com/office/officeart/2005/8/quickstyle/simple1#3" qsCatId="simple" csTypeId="urn:microsoft.com/office/officeart/2005/8/colors/accent1_2#4" csCatId="accent1" phldr="1"/>
      <dgm:spPr/>
    </dgm:pt>
    <dgm:pt modelId="{DA5DD071-FF48-43CF-BAA7-8AF09B3BB549}">
      <dgm:prSet phldrT="[Text]" custT="1"/>
      <dgm:spPr>
        <a:solidFill>
          <a:srgbClr val="D60093"/>
        </a:solidFill>
      </dgm:spPr>
      <dgm:t>
        <a:bodyPr/>
        <a:lstStyle/>
        <a:p>
          <a:endParaRPr lang="en-GB" sz="1600" b="0" dirty="0" smtClean="0"/>
        </a:p>
        <a:p>
          <a:r>
            <a:rPr lang="en-GB" sz="1600" b="0" smtClean="0"/>
            <a:t>Marac </a:t>
          </a:r>
          <a:endParaRPr lang="en-GB" sz="1600" b="0" dirty="0" smtClean="0"/>
        </a:p>
        <a:p>
          <a:r>
            <a:rPr lang="en-GB" sz="1600" b="0" dirty="0" err="1" smtClean="0"/>
            <a:t>Idaa</a:t>
          </a:r>
          <a:r>
            <a:rPr lang="en-GB" sz="1600" b="0" dirty="0" smtClean="0"/>
            <a:t> and other DA project supporting Marac Cases</a:t>
          </a:r>
        </a:p>
        <a:p>
          <a:r>
            <a:rPr lang="en-GB" sz="1600" b="0" dirty="0" smtClean="0"/>
            <a:t> Statutory Responsibilities</a:t>
          </a:r>
        </a:p>
        <a:p>
          <a:endParaRPr lang="en-US" sz="1600" b="0" dirty="0"/>
        </a:p>
      </dgm:t>
    </dgm:pt>
    <dgm:pt modelId="{3F194A36-3753-4F91-93FA-ED201B857963}" type="parTrans" cxnId="{B61F32F3-03C8-4105-B85D-BB11B695B240}">
      <dgm:prSet/>
      <dgm:spPr/>
      <dgm:t>
        <a:bodyPr/>
        <a:lstStyle/>
        <a:p>
          <a:endParaRPr lang="en-US" sz="2900"/>
        </a:p>
      </dgm:t>
    </dgm:pt>
    <dgm:pt modelId="{C7B994EE-10CC-4E00-9521-6D14D6863E69}" type="sibTrans" cxnId="{B61F32F3-03C8-4105-B85D-BB11B695B240}">
      <dgm:prSet/>
      <dgm:spPr/>
      <dgm:t>
        <a:bodyPr/>
        <a:lstStyle/>
        <a:p>
          <a:endParaRPr lang="en-US" sz="2900"/>
        </a:p>
      </dgm:t>
    </dgm:pt>
    <dgm:pt modelId="{08EF1AB7-5C47-4A87-A5CF-3265D0719093}">
      <dgm:prSet phldrT="[Text]" custT="1"/>
      <dgm:spPr>
        <a:solidFill>
          <a:srgbClr val="D60093"/>
        </a:solidFill>
      </dgm:spPr>
      <dgm:t>
        <a:bodyPr/>
        <a:lstStyle/>
        <a:p>
          <a:endParaRPr lang="en-GB" sz="1600" baseline="0" dirty="0" smtClean="0">
            <a:solidFill>
              <a:schemeClr val="bg1"/>
            </a:solidFill>
          </a:endParaRPr>
        </a:p>
        <a:p>
          <a:endParaRPr lang="en-GB" sz="1600" baseline="0" dirty="0" smtClean="0">
            <a:solidFill>
              <a:schemeClr val="bg1"/>
            </a:solidFill>
          </a:endParaRPr>
        </a:p>
        <a:p>
          <a:r>
            <a:rPr lang="en-GB" sz="1600" baseline="0" dirty="0" smtClean="0">
              <a:solidFill>
                <a:schemeClr val="bg1"/>
              </a:solidFill>
            </a:rPr>
            <a:t>Local DA Services                                Safety Information  National  Helplines (0800 027 1234)</a:t>
          </a:r>
        </a:p>
        <a:p>
          <a:r>
            <a:rPr lang="en-GB" sz="1600" baseline="0" dirty="0" smtClean="0">
              <a:solidFill>
                <a:schemeClr val="bg1"/>
              </a:solidFill>
            </a:rPr>
            <a:t>Specialist &amp; Universal Services</a:t>
          </a:r>
        </a:p>
        <a:p>
          <a:endParaRPr lang="en-GB" sz="1600" baseline="0" dirty="0" smtClean="0">
            <a:solidFill>
              <a:schemeClr val="bg1"/>
            </a:solidFill>
          </a:endParaRPr>
        </a:p>
        <a:p>
          <a:r>
            <a:rPr lang="en-GB" sz="1600" baseline="0" dirty="0" smtClean="0">
              <a:solidFill>
                <a:schemeClr val="bg1"/>
              </a:solidFill>
            </a:rPr>
            <a:t> </a:t>
          </a:r>
          <a:endParaRPr lang="en-US" sz="1600" dirty="0">
            <a:solidFill>
              <a:schemeClr val="bg1"/>
            </a:solidFill>
          </a:endParaRPr>
        </a:p>
      </dgm:t>
    </dgm:pt>
    <dgm:pt modelId="{F30D4188-7B9D-4137-BB21-83E7767740B2}" type="sibTrans" cxnId="{79E18988-D89C-4B72-88AA-EFE219EAE4B5}">
      <dgm:prSet custT="1"/>
      <dgm:spPr>
        <a:solidFill>
          <a:schemeClr val="bg1">
            <a:alpha val="0"/>
          </a:schemeClr>
        </a:solidFill>
      </dgm:spPr>
      <dgm:t>
        <a:bodyPr/>
        <a:lstStyle/>
        <a:p>
          <a:endParaRPr lang="en-US" sz="2900" baseline="0">
            <a:solidFill>
              <a:schemeClr val="bg1"/>
            </a:solidFill>
          </a:endParaRPr>
        </a:p>
      </dgm:t>
    </dgm:pt>
    <dgm:pt modelId="{15B45C29-0AEC-4D76-8B6C-6CC7FD5C9562}" type="parTrans" cxnId="{79E18988-D89C-4B72-88AA-EFE219EAE4B5}">
      <dgm:prSet/>
      <dgm:spPr/>
      <dgm:t>
        <a:bodyPr/>
        <a:lstStyle/>
        <a:p>
          <a:endParaRPr lang="en-US" sz="2900"/>
        </a:p>
      </dgm:t>
    </dgm:pt>
    <dgm:pt modelId="{E6684A89-00D5-47A0-B25F-C63FF70E1BDD}">
      <dgm:prSet phldrT="[Text]" custT="1"/>
      <dgm:spPr>
        <a:solidFill>
          <a:srgbClr val="D60093"/>
        </a:solidFill>
      </dgm:spPr>
      <dgm:t>
        <a:bodyPr/>
        <a:lstStyle/>
        <a:p>
          <a:r>
            <a:rPr lang="en-GB" sz="1600" dirty="0" err="1" smtClean="0">
              <a:solidFill>
                <a:schemeClr val="bg1"/>
              </a:solidFill>
            </a:rPr>
            <a:t>Idaa</a:t>
          </a:r>
          <a:r>
            <a:rPr lang="en-GB" sz="1600" dirty="0" smtClean="0">
              <a:solidFill>
                <a:schemeClr val="bg1"/>
              </a:solidFill>
            </a:rPr>
            <a:t> service /DA Service</a:t>
          </a:r>
        </a:p>
        <a:p>
          <a:r>
            <a:rPr lang="en-GB" sz="1600" dirty="0" smtClean="0">
              <a:solidFill>
                <a:schemeClr val="bg1"/>
              </a:solidFill>
            </a:rPr>
            <a:t>Plus Helplines</a:t>
          </a:r>
        </a:p>
        <a:p>
          <a:r>
            <a:rPr lang="en-GB" sz="1600" dirty="0" smtClean="0">
              <a:solidFill>
                <a:schemeClr val="bg1"/>
              </a:solidFill>
            </a:rPr>
            <a:t>Specialist Services</a:t>
          </a:r>
          <a:endParaRPr lang="en-US" sz="1600" dirty="0">
            <a:solidFill>
              <a:schemeClr val="bg1"/>
            </a:solidFill>
          </a:endParaRPr>
        </a:p>
      </dgm:t>
    </dgm:pt>
    <dgm:pt modelId="{F79FE924-B58F-4313-AF05-2BBC70F45A98}" type="sibTrans" cxnId="{D7DBE787-7D85-4048-BDE7-8F7B536D1E11}">
      <dgm:prSet custT="1"/>
      <dgm:spPr>
        <a:solidFill>
          <a:schemeClr val="bg1">
            <a:alpha val="0"/>
          </a:schemeClr>
        </a:solidFill>
      </dgm:spPr>
      <dgm:t>
        <a:bodyPr/>
        <a:lstStyle/>
        <a:p>
          <a:endParaRPr lang="en-US" sz="2900"/>
        </a:p>
      </dgm:t>
    </dgm:pt>
    <dgm:pt modelId="{532CFA22-945F-49E2-80A9-2F63C24D576F}" type="parTrans" cxnId="{D7DBE787-7D85-4048-BDE7-8F7B536D1E11}">
      <dgm:prSet/>
      <dgm:spPr/>
      <dgm:t>
        <a:bodyPr/>
        <a:lstStyle/>
        <a:p>
          <a:endParaRPr lang="en-US" sz="2900"/>
        </a:p>
      </dgm:t>
    </dgm:pt>
    <dgm:pt modelId="{55B3387B-BF38-46F1-93BD-E2A899F87952}" type="pres">
      <dgm:prSet presAssocID="{C1F5A4F8-06A4-4CE4-88DE-183DEA056337}" presName="Name0" presStyleCnt="0">
        <dgm:presLayoutVars>
          <dgm:dir/>
          <dgm:resizeHandles val="exact"/>
        </dgm:presLayoutVars>
      </dgm:prSet>
      <dgm:spPr/>
    </dgm:pt>
    <dgm:pt modelId="{9F53C46F-9FD6-449E-B854-C666C7D22442}" type="pres">
      <dgm:prSet presAssocID="{08EF1AB7-5C47-4A87-A5CF-3265D0719093}" presName="node" presStyleLbl="node1" presStyleIdx="0" presStyleCnt="3" custScaleX="108931" custLinFactNeighborX="17695">
        <dgm:presLayoutVars>
          <dgm:bulletEnabled val="1"/>
        </dgm:presLayoutVars>
      </dgm:prSet>
      <dgm:spPr/>
      <dgm:t>
        <a:bodyPr/>
        <a:lstStyle/>
        <a:p>
          <a:endParaRPr lang="en-US"/>
        </a:p>
      </dgm:t>
    </dgm:pt>
    <dgm:pt modelId="{4ED0A2E5-B548-4C22-AF33-0F905AD756F2}" type="pres">
      <dgm:prSet presAssocID="{F30D4188-7B9D-4137-BB21-83E7767740B2}" presName="sibTrans" presStyleLbl="sibTrans2D1" presStyleIdx="0" presStyleCnt="2" custLinFactNeighborX="-1277" custLinFactNeighborY="109"/>
      <dgm:spPr/>
      <dgm:t>
        <a:bodyPr/>
        <a:lstStyle/>
        <a:p>
          <a:endParaRPr lang="en-US"/>
        </a:p>
      </dgm:t>
    </dgm:pt>
    <dgm:pt modelId="{DA682916-8211-48EE-A65A-AFED7A3AC46B}" type="pres">
      <dgm:prSet presAssocID="{F30D4188-7B9D-4137-BB21-83E7767740B2}" presName="connectorText" presStyleLbl="sibTrans2D1" presStyleIdx="0" presStyleCnt="2"/>
      <dgm:spPr/>
      <dgm:t>
        <a:bodyPr/>
        <a:lstStyle/>
        <a:p>
          <a:endParaRPr lang="en-US"/>
        </a:p>
      </dgm:t>
    </dgm:pt>
    <dgm:pt modelId="{CEFDFA32-FA56-4FA7-B508-FC296E57DDF8}" type="pres">
      <dgm:prSet presAssocID="{E6684A89-00D5-47A0-B25F-C63FF70E1BDD}" presName="node" presStyleLbl="node1" presStyleIdx="1" presStyleCnt="3" custLinFactNeighborX="-49091" custLinFactNeighborY="3638">
        <dgm:presLayoutVars>
          <dgm:bulletEnabled val="1"/>
        </dgm:presLayoutVars>
      </dgm:prSet>
      <dgm:spPr/>
      <dgm:t>
        <a:bodyPr/>
        <a:lstStyle/>
        <a:p>
          <a:endParaRPr lang="en-US"/>
        </a:p>
      </dgm:t>
    </dgm:pt>
    <dgm:pt modelId="{01862AE3-C119-470F-8061-9557AB296CE8}" type="pres">
      <dgm:prSet presAssocID="{F79FE924-B58F-4313-AF05-2BBC70F45A98}" presName="sibTrans" presStyleLbl="sibTrans2D1" presStyleIdx="1" presStyleCnt="2"/>
      <dgm:spPr/>
      <dgm:t>
        <a:bodyPr/>
        <a:lstStyle/>
        <a:p>
          <a:endParaRPr lang="en-US"/>
        </a:p>
      </dgm:t>
    </dgm:pt>
    <dgm:pt modelId="{332BB330-F008-48AA-9267-7FA9F25A90D2}" type="pres">
      <dgm:prSet presAssocID="{F79FE924-B58F-4313-AF05-2BBC70F45A98}" presName="connectorText" presStyleLbl="sibTrans2D1" presStyleIdx="1" presStyleCnt="2"/>
      <dgm:spPr/>
      <dgm:t>
        <a:bodyPr/>
        <a:lstStyle/>
        <a:p>
          <a:endParaRPr lang="en-US"/>
        </a:p>
      </dgm:t>
    </dgm:pt>
    <dgm:pt modelId="{91496BB5-E00E-4EE8-A657-3471E9C5D9B8}" type="pres">
      <dgm:prSet presAssocID="{DA5DD071-FF48-43CF-BAA7-8AF09B3BB549}" presName="node" presStyleLbl="node1" presStyleIdx="2" presStyleCnt="3" custScaleX="96549" custScaleY="100000" custLinFactX="-8685" custLinFactNeighborX="-100000" custLinFactNeighborY="-3078">
        <dgm:presLayoutVars>
          <dgm:bulletEnabled val="1"/>
        </dgm:presLayoutVars>
      </dgm:prSet>
      <dgm:spPr/>
      <dgm:t>
        <a:bodyPr/>
        <a:lstStyle/>
        <a:p>
          <a:endParaRPr lang="en-US"/>
        </a:p>
      </dgm:t>
    </dgm:pt>
  </dgm:ptLst>
  <dgm:cxnLst>
    <dgm:cxn modelId="{B61F32F3-03C8-4105-B85D-BB11B695B240}" srcId="{C1F5A4F8-06A4-4CE4-88DE-183DEA056337}" destId="{DA5DD071-FF48-43CF-BAA7-8AF09B3BB549}" srcOrd="2" destOrd="0" parTransId="{3F194A36-3753-4F91-93FA-ED201B857963}" sibTransId="{C7B994EE-10CC-4E00-9521-6D14D6863E69}"/>
    <dgm:cxn modelId="{85EAF58C-4970-4A79-9A08-A892A3E85D68}" type="presOf" srcId="{DA5DD071-FF48-43CF-BAA7-8AF09B3BB549}" destId="{91496BB5-E00E-4EE8-A657-3471E9C5D9B8}" srcOrd="0" destOrd="0" presId="urn:microsoft.com/office/officeart/2005/8/layout/process1"/>
    <dgm:cxn modelId="{9D06B600-4A74-4C69-A58B-8624311A5C36}" type="presOf" srcId="{F79FE924-B58F-4313-AF05-2BBC70F45A98}" destId="{332BB330-F008-48AA-9267-7FA9F25A90D2}" srcOrd="1" destOrd="0" presId="urn:microsoft.com/office/officeart/2005/8/layout/process1"/>
    <dgm:cxn modelId="{B037565C-5694-475C-AB71-B178F3A63AFC}" type="presOf" srcId="{F30D4188-7B9D-4137-BB21-83E7767740B2}" destId="{DA682916-8211-48EE-A65A-AFED7A3AC46B}" srcOrd="1" destOrd="0" presId="urn:microsoft.com/office/officeart/2005/8/layout/process1"/>
    <dgm:cxn modelId="{5937B5DB-0A46-4C98-9BD4-6889AFA29342}" type="presOf" srcId="{08EF1AB7-5C47-4A87-A5CF-3265D0719093}" destId="{9F53C46F-9FD6-449E-B854-C666C7D22442}" srcOrd="0" destOrd="0" presId="urn:microsoft.com/office/officeart/2005/8/layout/process1"/>
    <dgm:cxn modelId="{3BB8F7E0-789B-4F1A-B586-B8B41136DB1C}" type="presOf" srcId="{F79FE924-B58F-4313-AF05-2BBC70F45A98}" destId="{01862AE3-C119-470F-8061-9557AB296CE8}" srcOrd="0" destOrd="0" presId="urn:microsoft.com/office/officeart/2005/8/layout/process1"/>
    <dgm:cxn modelId="{79E18988-D89C-4B72-88AA-EFE219EAE4B5}" srcId="{C1F5A4F8-06A4-4CE4-88DE-183DEA056337}" destId="{08EF1AB7-5C47-4A87-A5CF-3265D0719093}" srcOrd="0" destOrd="0" parTransId="{15B45C29-0AEC-4D76-8B6C-6CC7FD5C9562}" sibTransId="{F30D4188-7B9D-4137-BB21-83E7767740B2}"/>
    <dgm:cxn modelId="{9784404B-87DC-4BBD-B318-61D4914AC59D}" type="presOf" srcId="{E6684A89-00D5-47A0-B25F-C63FF70E1BDD}" destId="{CEFDFA32-FA56-4FA7-B508-FC296E57DDF8}" srcOrd="0" destOrd="0" presId="urn:microsoft.com/office/officeart/2005/8/layout/process1"/>
    <dgm:cxn modelId="{E743159C-C680-483F-8979-E8611611D8B0}" type="presOf" srcId="{C1F5A4F8-06A4-4CE4-88DE-183DEA056337}" destId="{55B3387B-BF38-46F1-93BD-E2A899F87952}" srcOrd="0" destOrd="0" presId="urn:microsoft.com/office/officeart/2005/8/layout/process1"/>
    <dgm:cxn modelId="{D7DBE787-7D85-4048-BDE7-8F7B536D1E11}" srcId="{C1F5A4F8-06A4-4CE4-88DE-183DEA056337}" destId="{E6684A89-00D5-47A0-B25F-C63FF70E1BDD}" srcOrd="1" destOrd="0" parTransId="{532CFA22-945F-49E2-80A9-2F63C24D576F}" sibTransId="{F79FE924-B58F-4313-AF05-2BBC70F45A98}"/>
    <dgm:cxn modelId="{5C39BA62-28BD-4379-AA73-CC15FE1BEAF3}" type="presOf" srcId="{F30D4188-7B9D-4137-BB21-83E7767740B2}" destId="{4ED0A2E5-B548-4C22-AF33-0F905AD756F2}" srcOrd="0" destOrd="0" presId="urn:microsoft.com/office/officeart/2005/8/layout/process1"/>
    <dgm:cxn modelId="{37C1EE4E-9B15-4DB8-B806-D1747C334079}" type="presParOf" srcId="{55B3387B-BF38-46F1-93BD-E2A899F87952}" destId="{9F53C46F-9FD6-449E-B854-C666C7D22442}" srcOrd="0" destOrd="0" presId="urn:microsoft.com/office/officeart/2005/8/layout/process1"/>
    <dgm:cxn modelId="{B97B49CE-68F4-47F8-B70F-F3E99624EA78}" type="presParOf" srcId="{55B3387B-BF38-46F1-93BD-E2A899F87952}" destId="{4ED0A2E5-B548-4C22-AF33-0F905AD756F2}" srcOrd="1" destOrd="0" presId="urn:microsoft.com/office/officeart/2005/8/layout/process1"/>
    <dgm:cxn modelId="{1C58C66C-B180-4820-8A64-CE3A299A9DFC}" type="presParOf" srcId="{4ED0A2E5-B548-4C22-AF33-0F905AD756F2}" destId="{DA682916-8211-48EE-A65A-AFED7A3AC46B}" srcOrd="0" destOrd="0" presId="urn:microsoft.com/office/officeart/2005/8/layout/process1"/>
    <dgm:cxn modelId="{05B0109D-C065-436B-AC3F-C9E92FDDD5EB}" type="presParOf" srcId="{55B3387B-BF38-46F1-93BD-E2A899F87952}" destId="{CEFDFA32-FA56-4FA7-B508-FC296E57DDF8}" srcOrd="2" destOrd="0" presId="urn:microsoft.com/office/officeart/2005/8/layout/process1"/>
    <dgm:cxn modelId="{A4C795AD-45EA-48A7-A714-173B869FD8BA}" type="presParOf" srcId="{55B3387B-BF38-46F1-93BD-E2A899F87952}" destId="{01862AE3-C119-470F-8061-9557AB296CE8}" srcOrd="3" destOrd="0" presId="urn:microsoft.com/office/officeart/2005/8/layout/process1"/>
    <dgm:cxn modelId="{A1D23280-88EE-45AF-975E-A8518AE41352}" type="presParOf" srcId="{01862AE3-C119-470F-8061-9557AB296CE8}" destId="{332BB330-F008-48AA-9267-7FA9F25A90D2}" srcOrd="0" destOrd="0" presId="urn:microsoft.com/office/officeart/2005/8/layout/process1"/>
    <dgm:cxn modelId="{8157433C-2614-467A-899D-C2E3DEC946C8}" type="presParOf" srcId="{55B3387B-BF38-46F1-93BD-E2A899F87952}" destId="{91496BB5-E00E-4EE8-A657-3471E9C5D9B8}"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4C8A4-DE97-45D8-8743-C74363A28146}">
      <dsp:nvSpPr>
        <dsp:cNvPr id="0" name=""/>
        <dsp:cNvSpPr/>
      </dsp:nvSpPr>
      <dsp:spPr>
        <a:xfrm>
          <a:off x="732979" y="511232"/>
          <a:ext cx="3968809" cy="4156136"/>
        </a:xfrm>
        <a:prstGeom prst="pie">
          <a:avLst>
            <a:gd name="adj1" fmla="val 16200000"/>
            <a:gd name="adj2" fmla="val 20520000"/>
          </a:avLst>
        </a:prstGeom>
        <a:solidFill>
          <a:srgbClr val="009FDF"/>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ea typeface="Tahoma" pitchFamily="34" charset="0"/>
              <a:cs typeface="Arial" panose="020B0604020202020204" pitchFamily="34" charset="0"/>
            </a:rPr>
            <a:t>Historical patterns of behaviour</a:t>
          </a:r>
        </a:p>
      </dsp:txBody>
      <dsp:txXfrm>
        <a:off x="2767466" y="1132179"/>
        <a:ext cx="1346560" cy="964817"/>
      </dsp:txXfrm>
    </dsp:sp>
    <dsp:sp modelId="{74B1EE11-3A9F-4FCC-B393-A446D6F78041}">
      <dsp:nvSpPr>
        <dsp:cNvPr id="0" name=""/>
        <dsp:cNvSpPr/>
      </dsp:nvSpPr>
      <dsp:spPr>
        <a:xfrm>
          <a:off x="620656" y="568493"/>
          <a:ext cx="4082969" cy="4082969"/>
        </a:xfrm>
        <a:prstGeom prst="pie">
          <a:avLst>
            <a:gd name="adj1" fmla="val 20520000"/>
            <a:gd name="adj2" fmla="val 3240000"/>
          </a:avLst>
        </a:prstGeom>
        <a:solidFill>
          <a:srgbClr val="009FDF"/>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ea typeface="Tahoma" pitchFamily="34" charset="0"/>
              <a:cs typeface="Arial" panose="020B0604020202020204" pitchFamily="34" charset="0"/>
            </a:rPr>
            <a:t>Nature of the </a:t>
          </a:r>
          <a:r>
            <a:rPr lang="en-GB" sz="1800" kern="1200" dirty="0" smtClean="0">
              <a:latin typeface="Arial" panose="020B0604020202020204" pitchFamily="34" charset="0"/>
              <a:ea typeface="Tahoma" pitchFamily="34" charset="0"/>
              <a:cs typeface="Arial" panose="020B0604020202020204" pitchFamily="34" charset="0"/>
            </a:rPr>
            <a:t>abuse</a:t>
          </a:r>
          <a:endParaRPr lang="en-GB" sz="1800" kern="1200" dirty="0">
            <a:latin typeface="Arial" panose="020B0604020202020204" pitchFamily="34" charset="0"/>
            <a:ea typeface="Tahoma" pitchFamily="34" charset="0"/>
            <a:cs typeface="Arial" panose="020B0604020202020204" pitchFamily="34" charset="0"/>
          </a:endParaRPr>
        </a:p>
      </dsp:txBody>
      <dsp:txXfrm>
        <a:off x="3289169" y="2415550"/>
        <a:ext cx="1215169" cy="1025603"/>
      </dsp:txXfrm>
    </dsp:sp>
    <dsp:sp modelId="{5A0F14D7-FAE4-492F-ACBB-42412279AED2}">
      <dsp:nvSpPr>
        <dsp:cNvPr id="0" name=""/>
        <dsp:cNvSpPr/>
      </dsp:nvSpPr>
      <dsp:spPr>
        <a:xfrm>
          <a:off x="709788" y="498592"/>
          <a:ext cx="4082969" cy="4082969"/>
        </a:xfrm>
        <a:prstGeom prst="pie">
          <a:avLst>
            <a:gd name="adj1" fmla="val 3240000"/>
            <a:gd name="adj2" fmla="val 7560000"/>
          </a:avLst>
        </a:prstGeom>
        <a:solidFill>
          <a:srgbClr val="009FDF"/>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ea typeface="Tahoma" pitchFamily="34" charset="0"/>
              <a:cs typeface="Arial" panose="020B0604020202020204" pitchFamily="34" charset="0"/>
            </a:rPr>
            <a:t>Victim’s perception of </a:t>
          </a:r>
          <a:r>
            <a:rPr lang="en-GB" sz="1800" kern="1200" dirty="0" smtClean="0">
              <a:latin typeface="Arial" panose="020B0604020202020204" pitchFamily="34" charset="0"/>
              <a:ea typeface="Tahoma" pitchFamily="34" charset="0"/>
              <a:cs typeface="Arial" panose="020B0604020202020204" pitchFamily="34" charset="0"/>
            </a:rPr>
            <a:t>risk</a:t>
          </a:r>
          <a:endParaRPr lang="en-GB" sz="1800" kern="1200" dirty="0">
            <a:latin typeface="Arial" panose="020B0604020202020204" pitchFamily="34" charset="0"/>
            <a:ea typeface="Tahoma" pitchFamily="34" charset="0"/>
            <a:cs typeface="Arial" panose="020B0604020202020204" pitchFamily="34" charset="0"/>
          </a:endParaRPr>
        </a:p>
      </dsp:txBody>
      <dsp:txXfrm>
        <a:off x="2022171" y="3560819"/>
        <a:ext cx="1458203" cy="874922"/>
      </dsp:txXfrm>
    </dsp:sp>
    <dsp:sp modelId="{4896BE6C-4149-405A-A154-5A3605E0BB35}">
      <dsp:nvSpPr>
        <dsp:cNvPr id="0" name=""/>
        <dsp:cNvSpPr/>
      </dsp:nvSpPr>
      <dsp:spPr>
        <a:xfrm>
          <a:off x="723915" y="505574"/>
          <a:ext cx="4082969" cy="4082969"/>
        </a:xfrm>
        <a:prstGeom prst="pie">
          <a:avLst>
            <a:gd name="adj1" fmla="val 7560000"/>
            <a:gd name="adj2" fmla="val 11880000"/>
          </a:avLst>
        </a:prstGeom>
        <a:solidFill>
          <a:srgbClr val="009FDF"/>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ea typeface="Tahoma" pitchFamily="34" charset="0"/>
              <a:cs typeface="Arial" panose="020B0604020202020204" pitchFamily="34" charset="0"/>
            </a:rPr>
            <a:t>Specific factors associated with an </a:t>
          </a:r>
          <a:r>
            <a:rPr lang="en-GB" sz="1800" kern="1200" dirty="0" smtClean="0">
              <a:latin typeface="Arial" panose="020B0604020202020204" pitchFamily="34" charset="0"/>
              <a:ea typeface="Tahoma" pitchFamily="34" charset="0"/>
              <a:cs typeface="Arial" panose="020B0604020202020204" pitchFamily="34" charset="0"/>
            </a:rPr>
            <a:t>incident</a:t>
          </a:r>
          <a:endParaRPr lang="en-GB" sz="1800" kern="1200" dirty="0">
            <a:latin typeface="Arial" panose="020B0604020202020204" pitchFamily="34" charset="0"/>
            <a:ea typeface="Tahoma" pitchFamily="34" charset="0"/>
            <a:cs typeface="Arial" panose="020B0604020202020204" pitchFamily="34" charset="0"/>
          </a:endParaRPr>
        </a:p>
      </dsp:txBody>
      <dsp:txXfrm>
        <a:off x="918342" y="2352632"/>
        <a:ext cx="1215169" cy="1025603"/>
      </dsp:txXfrm>
    </dsp:sp>
    <dsp:sp modelId="{9A888CFF-D25C-4A9F-9F6D-9FC67B6F0240}">
      <dsp:nvSpPr>
        <dsp:cNvPr id="0" name=""/>
        <dsp:cNvSpPr/>
      </dsp:nvSpPr>
      <dsp:spPr>
        <a:xfrm>
          <a:off x="709788" y="498592"/>
          <a:ext cx="4082969" cy="4082969"/>
        </a:xfrm>
        <a:prstGeom prst="pie">
          <a:avLst>
            <a:gd name="adj1" fmla="val 11880000"/>
            <a:gd name="adj2" fmla="val 16200000"/>
          </a:avLst>
        </a:prstGeom>
        <a:solidFill>
          <a:srgbClr val="009FDF"/>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a:latin typeface="Arial" panose="020B0604020202020204" pitchFamily="34" charset="0"/>
              <a:ea typeface="Tahoma" pitchFamily="34" charset="0"/>
              <a:cs typeface="Arial" panose="020B0604020202020204" pitchFamily="34" charset="0"/>
            </a:rPr>
            <a:t>Aggravating </a:t>
          </a:r>
          <a:r>
            <a:rPr lang="en-GB" sz="1800" kern="1200" dirty="0" smtClean="0">
              <a:latin typeface="Arial" panose="020B0604020202020204" pitchFamily="34" charset="0"/>
              <a:ea typeface="Tahoma" pitchFamily="34" charset="0"/>
              <a:cs typeface="Arial" panose="020B0604020202020204" pitchFamily="34" charset="0"/>
            </a:rPr>
            <a:t>factors</a:t>
          </a:r>
          <a:endParaRPr lang="en-GB" sz="1800" kern="1200" dirty="0">
            <a:latin typeface="Arial" panose="020B0604020202020204" pitchFamily="34" charset="0"/>
            <a:ea typeface="Tahoma" pitchFamily="34" charset="0"/>
            <a:cs typeface="Arial" panose="020B0604020202020204" pitchFamily="34" charset="0"/>
          </a:endParaRPr>
        </a:p>
      </dsp:txBody>
      <dsp:txXfrm>
        <a:off x="1305221" y="1120759"/>
        <a:ext cx="1385293" cy="947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5A9DF-41F0-4BAD-8CF3-511CB030130B}">
      <dsp:nvSpPr>
        <dsp:cNvPr id="0" name=""/>
        <dsp:cNvSpPr/>
      </dsp:nvSpPr>
      <dsp:spPr>
        <a:xfrm>
          <a:off x="1304146" y="1517387"/>
          <a:ext cx="1603698" cy="1603698"/>
        </a:xfrm>
        <a:prstGeom prst="gear9">
          <a:avLst/>
        </a:prstGeom>
        <a:solidFill>
          <a:srgbClr val="D600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b="1" kern="1200" dirty="0" smtClean="0">
              <a:latin typeface="+mj-lt"/>
            </a:rPr>
            <a:t>Power and Control wheels</a:t>
          </a:r>
          <a:endParaRPr lang="en-US" sz="1100" b="1" kern="1200" dirty="0">
            <a:latin typeface="+mj-lt"/>
          </a:endParaRPr>
        </a:p>
      </dsp:txBody>
      <dsp:txXfrm>
        <a:off x="1626561" y="1893046"/>
        <a:ext cx="958868" cy="824333"/>
      </dsp:txXfrm>
    </dsp:sp>
    <dsp:sp modelId="{74CD8FC4-0162-4FCB-99DF-E1306F84E864}">
      <dsp:nvSpPr>
        <dsp:cNvPr id="0" name=""/>
        <dsp:cNvSpPr/>
      </dsp:nvSpPr>
      <dsp:spPr>
        <a:xfrm>
          <a:off x="379056" y="1035696"/>
          <a:ext cx="1166326" cy="1166326"/>
        </a:xfrm>
        <a:prstGeom prst="gear6">
          <a:avLst/>
        </a:prstGeom>
        <a:solidFill>
          <a:srgbClr val="D600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MARAC Toolkit</a:t>
          </a:r>
          <a:endParaRPr lang="en-US" sz="1100" b="1" kern="1200" dirty="0">
            <a:latin typeface="+mj-lt"/>
          </a:endParaRPr>
        </a:p>
      </dsp:txBody>
      <dsp:txXfrm>
        <a:off x="672682" y="1331097"/>
        <a:ext cx="579074" cy="575524"/>
      </dsp:txXfrm>
    </dsp:sp>
    <dsp:sp modelId="{CE90A48B-DD2F-4CE5-89EB-49433D7CA0EC}">
      <dsp:nvSpPr>
        <dsp:cNvPr id="0" name=""/>
        <dsp:cNvSpPr/>
      </dsp:nvSpPr>
      <dsp:spPr>
        <a:xfrm rot="20700000">
          <a:off x="1066425" y="158551"/>
          <a:ext cx="1142761" cy="1142761"/>
        </a:xfrm>
        <a:prstGeom prst="gear6">
          <a:avLst/>
        </a:prstGeom>
        <a:solidFill>
          <a:srgbClr val="D600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latin typeface="+mj-lt"/>
            </a:rPr>
            <a:t>Aide Memoire</a:t>
          </a:r>
          <a:endParaRPr lang="en-US" sz="1100" b="1" kern="1200" dirty="0">
            <a:latin typeface="+mj-lt"/>
          </a:endParaRPr>
        </a:p>
      </dsp:txBody>
      <dsp:txXfrm rot="-20700000">
        <a:off x="1317067" y="409192"/>
        <a:ext cx="641479" cy="641479"/>
      </dsp:txXfrm>
    </dsp:sp>
    <dsp:sp modelId="{C25EB265-57BA-4FC4-97E5-40F1D8BC8113}">
      <dsp:nvSpPr>
        <dsp:cNvPr id="0" name=""/>
        <dsp:cNvSpPr/>
      </dsp:nvSpPr>
      <dsp:spPr>
        <a:xfrm>
          <a:off x="1175309" y="1180335"/>
          <a:ext cx="2052734" cy="2052734"/>
        </a:xfrm>
        <a:prstGeom prst="circularArrow">
          <a:avLst>
            <a:gd name="adj1" fmla="val 4688"/>
            <a:gd name="adj2" fmla="val 299029"/>
            <a:gd name="adj3" fmla="val 2475144"/>
            <a:gd name="adj4" fmla="val 15952656"/>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CF0F66-0716-4C79-B904-9AE872DD711D}">
      <dsp:nvSpPr>
        <dsp:cNvPr id="0" name=""/>
        <dsp:cNvSpPr/>
      </dsp:nvSpPr>
      <dsp:spPr>
        <a:xfrm>
          <a:off x="172501" y="783118"/>
          <a:ext cx="1491439" cy="149143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C5B3A-B3ED-433E-92AE-A7363D562FD7}">
      <dsp:nvSpPr>
        <dsp:cNvPr id="0" name=""/>
        <dsp:cNvSpPr/>
      </dsp:nvSpPr>
      <dsp:spPr>
        <a:xfrm>
          <a:off x="725331" y="33256"/>
          <a:ext cx="1693380" cy="151401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1B3FB-F95E-4AA9-B315-351133CF8A8F}">
      <dsp:nvSpPr>
        <dsp:cNvPr id="0" name=""/>
        <dsp:cNvSpPr/>
      </dsp:nvSpPr>
      <dsp:spPr>
        <a:xfrm>
          <a:off x="2327860" y="18589"/>
          <a:ext cx="2030817" cy="507704"/>
        </a:xfrm>
        <a:prstGeom prst="roundRect">
          <a:avLst>
            <a:gd name="adj" fmla="val 10000"/>
          </a:avLst>
        </a:prstGeom>
        <a:solidFill>
          <a:schemeClr val="accent1">
            <a:hueOff val="0"/>
            <a:satOff val="0"/>
            <a:lum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kern="1200" dirty="0" smtClean="0">
              <a:solidFill>
                <a:schemeClr val="bg1"/>
              </a:solidFill>
              <a:latin typeface="Arial" pitchFamily="34" charset="0"/>
              <a:cs typeface="Arial" pitchFamily="34" charset="0"/>
            </a:rPr>
            <a:t>Enabling Environment</a:t>
          </a:r>
          <a:endParaRPr lang="en-US" sz="1600" b="0" kern="1200" dirty="0">
            <a:solidFill>
              <a:schemeClr val="bg1"/>
            </a:solidFill>
            <a:latin typeface="Arial" pitchFamily="34" charset="0"/>
            <a:cs typeface="Arial" pitchFamily="34" charset="0"/>
          </a:endParaRPr>
        </a:p>
      </dsp:txBody>
      <dsp:txXfrm>
        <a:off x="2342730" y="33459"/>
        <a:ext cx="2001077" cy="477964"/>
      </dsp:txXfrm>
    </dsp:sp>
    <dsp:sp modelId="{3D5A7E89-B772-425A-AA13-AFCBFCB98939}">
      <dsp:nvSpPr>
        <dsp:cNvPr id="0" name=""/>
        <dsp:cNvSpPr/>
      </dsp:nvSpPr>
      <dsp:spPr>
        <a:xfrm rot="5326798">
          <a:off x="3261941" y="531057"/>
          <a:ext cx="178536" cy="228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solidFill>
              <a:schemeClr val="bg1"/>
            </a:solidFill>
          </a:endParaRPr>
        </a:p>
      </dsp:txBody>
      <dsp:txXfrm rot="-5400000">
        <a:off x="3282099" y="556028"/>
        <a:ext cx="137080" cy="124975"/>
      </dsp:txXfrm>
    </dsp:sp>
    <dsp:sp modelId="{7FF81F41-038E-42A1-B1DC-78F29BE08506}">
      <dsp:nvSpPr>
        <dsp:cNvPr id="0" name=""/>
        <dsp:cNvSpPr/>
      </dsp:nvSpPr>
      <dsp:spPr>
        <a:xfrm>
          <a:off x="2343741" y="764287"/>
          <a:ext cx="2030817" cy="507704"/>
        </a:xfrm>
        <a:prstGeom prst="roundRect">
          <a:avLst>
            <a:gd name="adj" fmla="val 10000"/>
          </a:avLst>
        </a:prstGeom>
        <a:solidFill>
          <a:schemeClr val="accent1">
            <a:hueOff val="0"/>
            <a:satOff val="0"/>
            <a:lum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bg1"/>
              </a:solidFill>
              <a:latin typeface="Arial" pitchFamily="34" charset="0"/>
              <a:cs typeface="Arial" pitchFamily="34" charset="0"/>
            </a:rPr>
            <a:t>Asking sensitively</a:t>
          </a:r>
          <a:endParaRPr lang="en-US" sz="1600" b="0" kern="1200" dirty="0">
            <a:solidFill>
              <a:schemeClr val="bg1"/>
            </a:solidFill>
            <a:latin typeface="Arial" pitchFamily="34" charset="0"/>
            <a:cs typeface="Arial" pitchFamily="34" charset="0"/>
          </a:endParaRPr>
        </a:p>
      </dsp:txBody>
      <dsp:txXfrm>
        <a:off x="2358611" y="779157"/>
        <a:ext cx="2001077" cy="477964"/>
      </dsp:txXfrm>
    </dsp:sp>
    <dsp:sp modelId="{F51FA6DA-3A48-49DA-A3D8-4B114206671E}">
      <dsp:nvSpPr>
        <dsp:cNvPr id="0" name=""/>
        <dsp:cNvSpPr/>
      </dsp:nvSpPr>
      <dsp:spPr>
        <a:xfrm rot="5400000">
          <a:off x="3263955" y="1284684"/>
          <a:ext cx="190389" cy="228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solidFill>
              <a:schemeClr val="bg1"/>
            </a:solidFill>
          </a:endParaRPr>
        </a:p>
      </dsp:txBody>
      <dsp:txXfrm rot="-5400000">
        <a:off x="3290610" y="1303723"/>
        <a:ext cx="137080" cy="133272"/>
      </dsp:txXfrm>
    </dsp:sp>
    <dsp:sp modelId="{91C68FD9-CD3D-4E0D-BC50-DA8EF1637696}">
      <dsp:nvSpPr>
        <dsp:cNvPr id="0" name=""/>
        <dsp:cNvSpPr/>
      </dsp:nvSpPr>
      <dsp:spPr>
        <a:xfrm>
          <a:off x="2343741" y="1525844"/>
          <a:ext cx="2030817" cy="507704"/>
        </a:xfrm>
        <a:prstGeom prst="roundRect">
          <a:avLst>
            <a:gd name="adj" fmla="val 10000"/>
          </a:avLst>
        </a:prstGeom>
        <a:solidFill>
          <a:schemeClr val="accent1">
            <a:hueOff val="0"/>
            <a:satOff val="0"/>
            <a:lum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bg1"/>
              </a:solidFill>
              <a:latin typeface="Arial" pitchFamily="34" charset="0"/>
              <a:cs typeface="Arial" pitchFamily="34" charset="0"/>
            </a:rPr>
            <a:t>Domestic Abuse Identified</a:t>
          </a:r>
          <a:endParaRPr lang="en-US" sz="1600" b="0" kern="1200" dirty="0">
            <a:solidFill>
              <a:schemeClr val="bg1"/>
            </a:solidFill>
            <a:latin typeface="Arial" pitchFamily="34" charset="0"/>
            <a:cs typeface="Arial" pitchFamily="34" charset="0"/>
          </a:endParaRPr>
        </a:p>
      </dsp:txBody>
      <dsp:txXfrm>
        <a:off x="2358611" y="1540714"/>
        <a:ext cx="2001077" cy="477964"/>
      </dsp:txXfrm>
    </dsp:sp>
    <dsp:sp modelId="{5389A41C-827E-4C6F-8124-3B7D8B453CB3}">
      <dsp:nvSpPr>
        <dsp:cNvPr id="0" name=""/>
        <dsp:cNvSpPr/>
      </dsp:nvSpPr>
      <dsp:spPr>
        <a:xfrm rot="5400000">
          <a:off x="3263955" y="2046241"/>
          <a:ext cx="190389" cy="2284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GB" sz="1000" kern="1200"/>
        </a:p>
      </dsp:txBody>
      <dsp:txXfrm rot="-5400000">
        <a:off x="3290610" y="2065280"/>
        <a:ext cx="137080" cy="133272"/>
      </dsp:txXfrm>
    </dsp:sp>
    <dsp:sp modelId="{9B57AEE6-3A93-4CDB-BFF4-91CEE94B1ECD}">
      <dsp:nvSpPr>
        <dsp:cNvPr id="0" name=""/>
        <dsp:cNvSpPr/>
      </dsp:nvSpPr>
      <dsp:spPr>
        <a:xfrm>
          <a:off x="2343741" y="2287400"/>
          <a:ext cx="2030817" cy="507704"/>
        </a:xfrm>
        <a:prstGeom prst="roundRect">
          <a:avLst>
            <a:gd name="adj" fmla="val 10000"/>
          </a:avLst>
        </a:prstGeom>
        <a:solidFill>
          <a:schemeClr val="accent1">
            <a:hueOff val="0"/>
            <a:satOff val="0"/>
            <a:lum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0" kern="1200" dirty="0" smtClean="0">
              <a:solidFill>
                <a:schemeClr val="bg1"/>
              </a:solidFill>
              <a:latin typeface="Arial" pitchFamily="34" charset="0"/>
              <a:cs typeface="Arial" pitchFamily="34" charset="0"/>
            </a:rPr>
            <a:t>Checklist Completed</a:t>
          </a:r>
          <a:endParaRPr lang="en-US" sz="1600" b="0" kern="1200" dirty="0">
            <a:solidFill>
              <a:schemeClr val="bg1"/>
            </a:solidFill>
            <a:latin typeface="Arial" pitchFamily="34" charset="0"/>
            <a:cs typeface="Arial" pitchFamily="34" charset="0"/>
          </a:endParaRPr>
        </a:p>
      </dsp:txBody>
      <dsp:txXfrm>
        <a:off x="2358611" y="2302270"/>
        <a:ext cx="2001077" cy="4779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EC78F-7595-4A39-BA9C-6DC1FB5181F9}">
      <dsp:nvSpPr>
        <dsp:cNvPr id="0" name=""/>
        <dsp:cNvSpPr/>
      </dsp:nvSpPr>
      <dsp:spPr>
        <a:xfrm>
          <a:off x="105762" y="0"/>
          <a:ext cx="1954340" cy="1364129"/>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554" tIns="20320" rIns="107554" bIns="20320" numCol="1" spcCol="1270" anchor="ctr" anchorCtr="0">
          <a:noAutofit/>
        </a:bodyPr>
        <a:lstStyle/>
        <a:p>
          <a:pPr lvl="0" algn="ctr" defTabSz="711200">
            <a:lnSpc>
              <a:spcPct val="90000"/>
            </a:lnSpc>
            <a:spcBef>
              <a:spcPct val="0"/>
            </a:spcBef>
            <a:spcAft>
              <a:spcPct val="35000"/>
            </a:spcAft>
          </a:pPr>
          <a:r>
            <a:rPr lang="en-GB" sz="1600" b="0" kern="1200" baseline="0" dirty="0" smtClean="0">
              <a:solidFill>
                <a:schemeClr val="bg1"/>
              </a:solidFill>
              <a:latin typeface="Arial" pitchFamily="34" charset="0"/>
              <a:cs typeface="Arial" pitchFamily="34" charset="0"/>
            </a:rPr>
            <a:t>9 ticks or less</a:t>
          </a:r>
          <a:endParaRPr lang="en-GB" sz="1600" b="0" kern="1200" baseline="0" dirty="0">
            <a:solidFill>
              <a:schemeClr val="bg1"/>
            </a:solidFill>
            <a:latin typeface="Arial" pitchFamily="34" charset="0"/>
            <a:cs typeface="Arial" pitchFamily="34" charset="0"/>
          </a:endParaRPr>
        </a:p>
      </dsp:txBody>
      <dsp:txXfrm>
        <a:off x="391968" y="199772"/>
        <a:ext cx="1381928" cy="964585"/>
      </dsp:txXfrm>
    </dsp:sp>
    <dsp:sp modelId="{0628502B-E226-44E9-8CB1-09F1659D92DF}">
      <dsp:nvSpPr>
        <dsp:cNvPr id="0" name=""/>
        <dsp:cNvSpPr/>
      </dsp:nvSpPr>
      <dsp:spPr>
        <a:xfrm>
          <a:off x="2530571" y="397"/>
          <a:ext cx="1954340" cy="136412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554" tIns="20320" rIns="107554"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latin typeface="Arial" pitchFamily="34" charset="0"/>
              <a:cs typeface="Arial" pitchFamily="34" charset="0"/>
            </a:rPr>
            <a:t>10 – 13 ticks</a:t>
          </a:r>
          <a:endParaRPr lang="en-GB" sz="1600" kern="1200" dirty="0">
            <a:solidFill>
              <a:schemeClr val="bg1"/>
            </a:solidFill>
            <a:latin typeface="Arial" pitchFamily="34" charset="0"/>
            <a:cs typeface="Arial" pitchFamily="34" charset="0"/>
          </a:endParaRPr>
        </a:p>
      </dsp:txBody>
      <dsp:txXfrm>
        <a:off x="2816777" y="200169"/>
        <a:ext cx="1381928" cy="964585"/>
      </dsp:txXfrm>
    </dsp:sp>
    <dsp:sp modelId="{CC88C093-8E5F-4C53-8980-B64C7F1D0985}">
      <dsp:nvSpPr>
        <dsp:cNvPr id="0" name=""/>
        <dsp:cNvSpPr/>
      </dsp:nvSpPr>
      <dsp:spPr>
        <a:xfrm>
          <a:off x="4921081" y="202"/>
          <a:ext cx="1954340" cy="1364129"/>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07554" tIns="20320" rIns="107554"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bg1"/>
              </a:solidFill>
              <a:latin typeface="Arial" pitchFamily="34" charset="0"/>
              <a:cs typeface="Arial" pitchFamily="34" charset="0"/>
            </a:rPr>
            <a:t>14 ticks or more </a:t>
          </a:r>
        </a:p>
      </dsp:txBody>
      <dsp:txXfrm>
        <a:off x="5207287" y="199974"/>
        <a:ext cx="1381928" cy="9645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3C46F-9FD6-449E-B854-C666C7D22442}">
      <dsp:nvSpPr>
        <dsp:cNvPr id="0" name=""/>
        <dsp:cNvSpPr/>
      </dsp:nvSpPr>
      <dsp:spPr>
        <a:xfrm>
          <a:off x="195154" y="0"/>
          <a:ext cx="2884364" cy="1185856"/>
        </a:xfrm>
        <a:prstGeom prst="roundRect">
          <a:avLst>
            <a:gd name="adj" fmla="val 10000"/>
          </a:avLst>
        </a:prstGeom>
        <a:solidFill>
          <a:srgbClr val="D600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GB" sz="1600" kern="1200" baseline="0" dirty="0" smtClean="0">
            <a:solidFill>
              <a:schemeClr val="bg1"/>
            </a:solidFill>
          </a:endParaRPr>
        </a:p>
        <a:p>
          <a:pPr lvl="0" algn="ctr" defTabSz="711200">
            <a:lnSpc>
              <a:spcPct val="90000"/>
            </a:lnSpc>
            <a:spcBef>
              <a:spcPct val="0"/>
            </a:spcBef>
            <a:spcAft>
              <a:spcPct val="35000"/>
            </a:spcAft>
          </a:pPr>
          <a:endParaRPr lang="en-GB" sz="1600" kern="1200" baseline="0" dirty="0" smtClean="0">
            <a:solidFill>
              <a:schemeClr val="bg1"/>
            </a:solidFill>
          </a:endParaRPr>
        </a:p>
        <a:p>
          <a:pPr lvl="0" algn="ctr" defTabSz="711200">
            <a:lnSpc>
              <a:spcPct val="90000"/>
            </a:lnSpc>
            <a:spcBef>
              <a:spcPct val="0"/>
            </a:spcBef>
            <a:spcAft>
              <a:spcPct val="35000"/>
            </a:spcAft>
          </a:pPr>
          <a:r>
            <a:rPr lang="en-GB" sz="1600" kern="1200" baseline="0" dirty="0" smtClean="0">
              <a:solidFill>
                <a:schemeClr val="bg1"/>
              </a:solidFill>
            </a:rPr>
            <a:t>Local DA Services                                Safety Information  National  Helplines (0800 027 1234)</a:t>
          </a:r>
        </a:p>
        <a:p>
          <a:pPr lvl="0" algn="ctr" defTabSz="711200">
            <a:lnSpc>
              <a:spcPct val="90000"/>
            </a:lnSpc>
            <a:spcBef>
              <a:spcPct val="0"/>
            </a:spcBef>
            <a:spcAft>
              <a:spcPct val="35000"/>
            </a:spcAft>
          </a:pPr>
          <a:r>
            <a:rPr lang="en-GB" sz="1600" kern="1200" baseline="0" dirty="0" smtClean="0">
              <a:solidFill>
                <a:schemeClr val="bg1"/>
              </a:solidFill>
            </a:rPr>
            <a:t>Specialist &amp; Universal Services</a:t>
          </a:r>
        </a:p>
        <a:p>
          <a:pPr lvl="0" algn="ctr" defTabSz="711200">
            <a:lnSpc>
              <a:spcPct val="90000"/>
            </a:lnSpc>
            <a:spcBef>
              <a:spcPct val="0"/>
            </a:spcBef>
            <a:spcAft>
              <a:spcPct val="35000"/>
            </a:spcAft>
          </a:pPr>
          <a:endParaRPr lang="en-GB" sz="1600" kern="1200" baseline="0" dirty="0" smtClean="0">
            <a:solidFill>
              <a:schemeClr val="bg1"/>
            </a:solidFill>
          </a:endParaRPr>
        </a:p>
        <a:p>
          <a:pPr lvl="0" algn="ctr" defTabSz="711200">
            <a:lnSpc>
              <a:spcPct val="90000"/>
            </a:lnSpc>
            <a:spcBef>
              <a:spcPct val="0"/>
            </a:spcBef>
            <a:spcAft>
              <a:spcPct val="35000"/>
            </a:spcAft>
          </a:pPr>
          <a:r>
            <a:rPr lang="en-GB" sz="1600" kern="1200" baseline="0" dirty="0" smtClean="0">
              <a:solidFill>
                <a:schemeClr val="bg1"/>
              </a:solidFill>
            </a:rPr>
            <a:t> </a:t>
          </a:r>
          <a:endParaRPr lang="en-US" sz="1600" kern="1200" dirty="0">
            <a:solidFill>
              <a:schemeClr val="bg1"/>
            </a:solidFill>
          </a:endParaRPr>
        </a:p>
      </dsp:txBody>
      <dsp:txXfrm>
        <a:off x="229887" y="34733"/>
        <a:ext cx="2814898" cy="1116390"/>
      </dsp:txXfrm>
    </dsp:sp>
    <dsp:sp modelId="{4ED0A2E5-B548-4C22-AF33-0F905AD756F2}">
      <dsp:nvSpPr>
        <dsp:cNvPr id="0" name=""/>
        <dsp:cNvSpPr/>
      </dsp:nvSpPr>
      <dsp:spPr>
        <a:xfrm>
          <a:off x="3165085" y="265306"/>
          <a:ext cx="186447" cy="656674"/>
        </a:xfrm>
        <a:prstGeom prst="rightArrow">
          <a:avLst>
            <a:gd name="adj1" fmla="val 60000"/>
            <a:gd name="adj2" fmla="val 50000"/>
          </a:avLst>
        </a:prstGeom>
        <a:solidFill>
          <a:schemeClr val="bg1">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baseline="0">
            <a:solidFill>
              <a:schemeClr val="bg1"/>
            </a:solidFill>
          </a:endParaRPr>
        </a:p>
      </dsp:txBody>
      <dsp:txXfrm>
        <a:off x="3165085" y="396641"/>
        <a:ext cx="130513" cy="394004"/>
      </dsp:txXfrm>
    </dsp:sp>
    <dsp:sp modelId="{CEFDFA32-FA56-4FA7-B508-FC296E57DDF8}">
      <dsp:nvSpPr>
        <dsp:cNvPr id="0" name=""/>
        <dsp:cNvSpPr/>
      </dsp:nvSpPr>
      <dsp:spPr>
        <a:xfrm>
          <a:off x="3431306" y="0"/>
          <a:ext cx="2647882" cy="1185856"/>
        </a:xfrm>
        <a:prstGeom prst="roundRect">
          <a:avLst>
            <a:gd name="adj" fmla="val 10000"/>
          </a:avLst>
        </a:prstGeom>
        <a:solidFill>
          <a:srgbClr val="D600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bg1"/>
              </a:solidFill>
            </a:rPr>
            <a:t>Idaa</a:t>
          </a:r>
          <a:r>
            <a:rPr lang="en-GB" sz="1600" kern="1200" dirty="0" smtClean="0">
              <a:solidFill>
                <a:schemeClr val="bg1"/>
              </a:solidFill>
            </a:rPr>
            <a:t> service /DA Service</a:t>
          </a:r>
        </a:p>
        <a:p>
          <a:pPr lvl="0" algn="ctr" defTabSz="711200">
            <a:lnSpc>
              <a:spcPct val="90000"/>
            </a:lnSpc>
            <a:spcBef>
              <a:spcPct val="0"/>
            </a:spcBef>
            <a:spcAft>
              <a:spcPct val="35000"/>
            </a:spcAft>
          </a:pPr>
          <a:r>
            <a:rPr lang="en-GB" sz="1600" kern="1200" dirty="0" smtClean="0">
              <a:solidFill>
                <a:schemeClr val="bg1"/>
              </a:solidFill>
            </a:rPr>
            <a:t>Plus Helplines</a:t>
          </a:r>
        </a:p>
        <a:p>
          <a:pPr lvl="0" algn="ctr" defTabSz="711200">
            <a:lnSpc>
              <a:spcPct val="90000"/>
            </a:lnSpc>
            <a:spcBef>
              <a:spcPct val="0"/>
            </a:spcBef>
            <a:spcAft>
              <a:spcPct val="35000"/>
            </a:spcAft>
          </a:pPr>
          <a:r>
            <a:rPr lang="en-GB" sz="1600" kern="1200" dirty="0" smtClean="0">
              <a:solidFill>
                <a:schemeClr val="bg1"/>
              </a:solidFill>
            </a:rPr>
            <a:t>Specialist Services</a:t>
          </a:r>
          <a:endParaRPr lang="en-US" sz="1600" kern="1200" dirty="0">
            <a:solidFill>
              <a:schemeClr val="bg1"/>
            </a:solidFill>
          </a:endParaRPr>
        </a:p>
      </dsp:txBody>
      <dsp:txXfrm>
        <a:off x="3466039" y="34733"/>
        <a:ext cx="2578416" cy="1116390"/>
      </dsp:txXfrm>
    </dsp:sp>
    <dsp:sp modelId="{01862AE3-C119-470F-8061-9557AB296CE8}">
      <dsp:nvSpPr>
        <dsp:cNvPr id="0" name=""/>
        <dsp:cNvSpPr/>
      </dsp:nvSpPr>
      <dsp:spPr>
        <a:xfrm>
          <a:off x="6151683" y="264591"/>
          <a:ext cx="153689" cy="656674"/>
        </a:xfrm>
        <a:prstGeom prst="rightArrow">
          <a:avLst>
            <a:gd name="adj1" fmla="val 60000"/>
            <a:gd name="adj2" fmla="val 50000"/>
          </a:avLst>
        </a:prstGeom>
        <a:solidFill>
          <a:schemeClr val="bg1">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lang="en-US" sz="2900" kern="1200"/>
        </a:p>
      </dsp:txBody>
      <dsp:txXfrm>
        <a:off x="6151683" y="395926"/>
        <a:ext cx="107582" cy="394004"/>
      </dsp:txXfrm>
    </dsp:sp>
    <dsp:sp modelId="{91496BB5-E00E-4EE8-A657-3471E9C5D9B8}">
      <dsp:nvSpPr>
        <dsp:cNvPr id="0" name=""/>
        <dsp:cNvSpPr/>
      </dsp:nvSpPr>
      <dsp:spPr>
        <a:xfrm>
          <a:off x="6369169" y="0"/>
          <a:ext cx="2556504" cy="1185856"/>
        </a:xfrm>
        <a:prstGeom prst="roundRect">
          <a:avLst>
            <a:gd name="adj" fmla="val 10000"/>
          </a:avLst>
        </a:prstGeom>
        <a:solidFill>
          <a:srgbClr val="D6009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GB" sz="1600" b="0" kern="1200" dirty="0" smtClean="0"/>
        </a:p>
        <a:p>
          <a:pPr lvl="0" algn="ctr" defTabSz="711200">
            <a:lnSpc>
              <a:spcPct val="90000"/>
            </a:lnSpc>
            <a:spcBef>
              <a:spcPct val="0"/>
            </a:spcBef>
            <a:spcAft>
              <a:spcPct val="35000"/>
            </a:spcAft>
          </a:pPr>
          <a:r>
            <a:rPr lang="en-GB" sz="1600" b="0" kern="1200" smtClean="0"/>
            <a:t>Marac </a:t>
          </a:r>
          <a:endParaRPr lang="en-GB" sz="1600" b="0" kern="1200" dirty="0" smtClean="0"/>
        </a:p>
        <a:p>
          <a:pPr lvl="0" algn="ctr" defTabSz="711200">
            <a:lnSpc>
              <a:spcPct val="90000"/>
            </a:lnSpc>
            <a:spcBef>
              <a:spcPct val="0"/>
            </a:spcBef>
            <a:spcAft>
              <a:spcPct val="35000"/>
            </a:spcAft>
          </a:pPr>
          <a:r>
            <a:rPr lang="en-GB" sz="1600" b="0" kern="1200" dirty="0" err="1" smtClean="0"/>
            <a:t>Idaa</a:t>
          </a:r>
          <a:r>
            <a:rPr lang="en-GB" sz="1600" b="0" kern="1200" dirty="0" smtClean="0"/>
            <a:t> and other DA project supporting Marac Cases</a:t>
          </a:r>
        </a:p>
        <a:p>
          <a:pPr lvl="0" algn="ctr" defTabSz="711200">
            <a:lnSpc>
              <a:spcPct val="90000"/>
            </a:lnSpc>
            <a:spcBef>
              <a:spcPct val="0"/>
            </a:spcBef>
            <a:spcAft>
              <a:spcPct val="35000"/>
            </a:spcAft>
          </a:pPr>
          <a:r>
            <a:rPr lang="en-GB" sz="1600" b="0" kern="1200" dirty="0" smtClean="0"/>
            <a:t> Statutory Responsibilities</a:t>
          </a:r>
        </a:p>
        <a:p>
          <a:pPr lvl="0" algn="ctr" defTabSz="711200">
            <a:lnSpc>
              <a:spcPct val="90000"/>
            </a:lnSpc>
            <a:spcBef>
              <a:spcPct val="0"/>
            </a:spcBef>
            <a:spcAft>
              <a:spcPct val="35000"/>
            </a:spcAft>
          </a:pPr>
          <a:endParaRPr lang="en-US" sz="1600" b="0" kern="1200" dirty="0"/>
        </a:p>
      </dsp:txBody>
      <dsp:txXfrm>
        <a:off x="6403902" y="34733"/>
        <a:ext cx="2487038" cy="111639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843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1843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1843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43BCBC7-2668-7A47-A259-783CB50B7FC6}" type="slidenum">
              <a:rPr lang="en-US"/>
              <a:pPr>
                <a:defRPr/>
              </a:pPr>
              <a:t>‹#›</a:t>
            </a:fld>
            <a:endParaRPr lang="en-US"/>
          </a:p>
        </p:txBody>
      </p:sp>
    </p:spTree>
    <p:extLst>
      <p:ext uri="{BB962C8B-B14F-4D97-AF65-F5344CB8AC3E}">
        <p14:creationId xmlns:p14="http://schemas.microsoft.com/office/powerpoint/2010/main" val="1943521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084F1C0-BAAF-E04C-AE12-7B65B7C730CE}" type="slidenum">
              <a:rPr lang="en-US"/>
              <a:pPr>
                <a:defRPr/>
              </a:pPr>
              <a:t>‹#›</a:t>
            </a:fld>
            <a:endParaRPr lang="en-US"/>
          </a:p>
        </p:txBody>
      </p:sp>
    </p:spTree>
    <p:extLst>
      <p:ext uri="{BB962C8B-B14F-4D97-AF65-F5344CB8AC3E}">
        <p14:creationId xmlns:p14="http://schemas.microsoft.com/office/powerpoint/2010/main" val="19774740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ＭＳ Ｐゴシック" pitchFamily="6" charset="-128"/>
      </a:defRPr>
    </a:lvl1pPr>
    <a:lvl2pPr marL="4572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2pPr>
    <a:lvl3pPr marL="9144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3pPr>
    <a:lvl4pPr marL="13716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4pPr>
    <a:lvl5pPr marL="1828800" algn="l" rtl="0" eaLnBrk="0" fontAlgn="base" hangingPunct="0">
      <a:spcBef>
        <a:spcPct val="30000"/>
      </a:spcBef>
      <a:spcAft>
        <a:spcPct val="0"/>
      </a:spcAft>
      <a:defRPr sz="1200" kern="1200">
        <a:solidFill>
          <a:schemeClr val="tx1"/>
        </a:solidFill>
        <a:latin typeface="Times" pitchFamily="6" charset="0"/>
        <a:ea typeface="ＭＳ Ｐゴシック" pitchFamily="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Scotland</a:t>
            </a:r>
            <a:r>
              <a:rPr lang="en-GB" baseline="0" dirty="0" smtClean="0"/>
              <a:t> this looks like over 200 </a:t>
            </a:r>
            <a:r>
              <a:rPr lang="en-GB" baseline="0" dirty="0" err="1" smtClean="0"/>
              <a:t>Idaas</a:t>
            </a:r>
            <a:r>
              <a:rPr lang="en-GB" baseline="0" dirty="0" smtClean="0"/>
              <a:t> trained, 28 </a:t>
            </a:r>
            <a:r>
              <a:rPr lang="en-GB" baseline="0" dirty="0" err="1" smtClean="0"/>
              <a:t>Maracs</a:t>
            </a:r>
            <a:r>
              <a:rPr lang="en-GB" baseline="0" dirty="0" smtClean="0"/>
              <a:t> operating and being supported by MDP, 5 Insights pilot services, 2 services with LL (3</a:t>
            </a:r>
            <a:r>
              <a:rPr lang="en-GB" baseline="30000" dirty="0" smtClean="0"/>
              <a:t>rd</a:t>
            </a:r>
            <a:r>
              <a:rPr lang="en-GB" baseline="0" dirty="0" smtClean="0"/>
              <a:t> one going through it).  We’ve done lots of bespoke training on risk and Dash with NHS, Police Scotland, COPFS, local authorities and services.</a:t>
            </a:r>
            <a:endParaRPr lang="en-GB" dirty="0"/>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729947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pPr>
                <a:defRPr/>
              </a:pPr>
              <a:t>3</a:t>
            </a:fld>
            <a:endParaRPr lang="en-US"/>
          </a:p>
        </p:txBody>
      </p:sp>
    </p:spTree>
    <p:extLst>
      <p:ext uri="{BB962C8B-B14F-4D97-AF65-F5344CB8AC3E}">
        <p14:creationId xmlns:p14="http://schemas.microsoft.com/office/powerpoint/2010/main" val="3216409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Well established definition, recognises the gender bias.</a:t>
            </a:r>
            <a:r>
              <a:rPr lang="en-GB" baseline="0" dirty="0" smtClean="0"/>
              <a:t> Key difference with E&amp;W is that it is partner/ex-partner only</a:t>
            </a:r>
            <a:endParaRPr lang="en-GB" dirty="0"/>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pPr>
                <a:defRPr/>
              </a:pPr>
              <a:t>4</a:t>
            </a:fld>
            <a:endParaRPr lang="en-US"/>
          </a:p>
        </p:txBody>
      </p:sp>
    </p:spTree>
    <p:extLst>
      <p:ext uri="{BB962C8B-B14F-4D97-AF65-F5344CB8AC3E}">
        <p14:creationId xmlns:p14="http://schemas.microsoft.com/office/powerpoint/2010/main" val="363760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Updated in 2017 to acknowledge</a:t>
            </a:r>
            <a:r>
              <a:rPr lang="en-GB" baseline="0" dirty="0" smtClean="0"/>
              <a:t> gender bias. The DA Bill (anticipated end 2018) will bring new legislation to prosecute wider range of offences – coercive control.</a:t>
            </a:r>
            <a:endParaRPr lang="en-GB" dirty="0"/>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pPr>
                <a:defRPr/>
              </a:pPr>
              <a:t>5</a:t>
            </a:fld>
            <a:endParaRPr lang="en-US"/>
          </a:p>
        </p:txBody>
      </p:sp>
    </p:spTree>
    <p:extLst>
      <p:ext uri="{BB962C8B-B14F-4D97-AF65-F5344CB8AC3E}">
        <p14:creationId xmlns:p14="http://schemas.microsoft.com/office/powerpoint/2010/main" val="183818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Whole Lives showed us that very few under 18 year olds are accessing specialist (</a:t>
            </a:r>
            <a:r>
              <a:rPr lang="en-GB" dirty="0" err="1" smtClean="0"/>
              <a:t>Idaa</a:t>
            </a:r>
            <a:r>
              <a:rPr lang="en-GB" dirty="0" smtClean="0"/>
              <a:t>) services in Scotland</a:t>
            </a:r>
            <a:endParaRPr lang="en-GB" dirty="0"/>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pPr>
                <a:defRPr/>
              </a:pPr>
              <a:t>8</a:t>
            </a:fld>
            <a:endParaRPr lang="en-US"/>
          </a:p>
        </p:txBody>
      </p:sp>
    </p:spTree>
    <p:extLst>
      <p:ext uri="{BB962C8B-B14F-4D97-AF65-F5344CB8AC3E}">
        <p14:creationId xmlns:p14="http://schemas.microsoft.com/office/powerpoint/2010/main" val="3637607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GB" dirty="0" smtClean="0"/>
              <a:t>Visible Risk Likelihood of Harm- </a:t>
            </a:r>
          </a:p>
          <a:p>
            <a:pPr>
              <a:spcBef>
                <a:spcPct val="0"/>
              </a:spcBef>
            </a:pPr>
            <a:r>
              <a:rPr lang="en-GB" dirty="0" smtClean="0"/>
              <a:t>PJ - Assess Dangerousness-need combination of the 2</a:t>
            </a:r>
          </a:p>
          <a:p>
            <a:pPr>
              <a:spcBef>
                <a:spcPct val="0"/>
              </a:spcBef>
            </a:pPr>
            <a:r>
              <a:rPr lang="en-GB" dirty="0" smtClean="0"/>
              <a:t>Escalation</a:t>
            </a:r>
          </a:p>
          <a:p>
            <a:pPr>
              <a:spcBef>
                <a:spcPct val="0"/>
              </a:spcBef>
            </a:pPr>
            <a:r>
              <a:rPr lang="en-GB" smtClean="0"/>
              <a:t>Explain how DASH developed and some of different researches</a:t>
            </a:r>
          </a:p>
          <a:p>
            <a:endParaRPr lang="en-GB"/>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pPr>
                <a:defRPr/>
              </a:pPr>
              <a:t>11</a:t>
            </a:fld>
            <a:endParaRPr lang="en-US"/>
          </a:p>
        </p:txBody>
      </p:sp>
    </p:spTree>
    <p:extLst>
      <p:ext uri="{BB962C8B-B14F-4D97-AF65-F5344CB8AC3E}">
        <p14:creationId xmlns:p14="http://schemas.microsoft.com/office/powerpoint/2010/main" val="3206432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pPr>
                <a:defRPr/>
              </a:pPr>
              <a:t>12</a:t>
            </a:fld>
            <a:endParaRPr lang="en-US"/>
          </a:p>
        </p:txBody>
      </p:sp>
    </p:spTree>
    <p:extLst>
      <p:ext uri="{BB962C8B-B14F-4D97-AF65-F5344CB8AC3E}">
        <p14:creationId xmlns:p14="http://schemas.microsoft.com/office/powerpoint/2010/main" val="2222709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C084F1C0-BAAF-E04C-AE12-7B65B7C730CE}" type="slidenum">
              <a:rPr lang="en-US" smtClean="0"/>
              <a:pPr>
                <a:defRPr/>
              </a:pPr>
              <a:t>16</a:t>
            </a:fld>
            <a:endParaRPr lang="en-US"/>
          </a:p>
        </p:txBody>
      </p:sp>
    </p:spTree>
    <p:extLst>
      <p:ext uri="{BB962C8B-B14F-4D97-AF65-F5344CB8AC3E}">
        <p14:creationId xmlns:p14="http://schemas.microsoft.com/office/powerpoint/2010/main" val="1114538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a:xfrm>
            <a:off x="1143000" y="2777480"/>
            <a:ext cx="7543800" cy="1371600"/>
          </a:xfrm>
        </p:spPr>
        <p:txBody>
          <a:bodyPr/>
          <a:lstStyle>
            <a:lvl1pPr>
              <a:lnSpc>
                <a:spcPts val="5000"/>
              </a:lnSpc>
              <a:defRPr sz="4800">
                <a:solidFill>
                  <a:schemeClr val="accent2"/>
                </a:solidFill>
              </a:defRPr>
            </a:lvl1pPr>
          </a:lstStyle>
          <a:p>
            <a:r>
              <a:rPr lang="en-US" smtClean="0"/>
              <a:t>Click to edit Master title style</a:t>
            </a:r>
            <a:endParaRPr lang="en-US" dirty="0"/>
          </a:p>
        </p:txBody>
      </p:sp>
      <p:sp>
        <p:nvSpPr>
          <p:cNvPr id="49" name="Rectangle 3"/>
          <p:cNvSpPr>
            <a:spLocks noGrp="1" noChangeArrowheads="1"/>
          </p:cNvSpPr>
          <p:nvPr>
            <p:ph type="subTitle" idx="1"/>
          </p:nvPr>
        </p:nvSpPr>
        <p:spPr>
          <a:xfrm>
            <a:off x="1143000" y="4183360"/>
            <a:ext cx="7543800" cy="685800"/>
          </a:xfrm>
        </p:spPr>
        <p:txBody>
          <a:bodyPr/>
          <a:lstStyle>
            <a:lvl1pPr marL="0" indent="0">
              <a:lnSpc>
                <a:spcPts val="4000"/>
              </a:lnSpc>
              <a:spcBef>
                <a:spcPct val="0"/>
              </a:spcBef>
              <a:buFont typeface="Times" pitchFamily="6" charset="0"/>
              <a:buNone/>
              <a:defRPr sz="3200" b="1">
                <a:solidFill>
                  <a:schemeClr val="tx2"/>
                </a:solidFill>
              </a:defRPr>
            </a:lvl1pPr>
          </a:lstStyle>
          <a:p>
            <a:r>
              <a:rPr lang="en-US" smtClean="0"/>
              <a:t>Click to edit Master subtitle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r>
              <a:rPr lang="en-US" dirty="0" smtClean="0"/>
              <a:t>© SafeLives 2016</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2699" y="472701"/>
            <a:ext cx="2885205" cy="144413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Vertical Title 8"/>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Rectangle 7"/>
          <p:cNvSpPr>
            <a:spLocks noGrp="1" noChangeArrowheads="1"/>
          </p:cNvSpPr>
          <p:nvPr>
            <p:ph type="ftr" sz="quarter" idx="12"/>
          </p:nvPr>
        </p:nvSpPr>
        <p:spPr>
          <a:ln/>
        </p:spPr>
        <p:txBody>
          <a:bodyPr/>
          <a:lstStyle>
            <a:lvl1pPr>
              <a:defRPr/>
            </a:lvl1pPr>
          </a:lstStyle>
          <a:p>
            <a:pPr>
              <a:defRPr/>
            </a:pPr>
            <a:r>
              <a:rPr lang="en-US" dirty="0" smtClean="0"/>
              <a:t>© SafeLives 2016</a:t>
            </a:r>
            <a:endParaRPr lang="en-US" dirty="0"/>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 objects">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rgbClr val="009FDF"/>
                </a:solidFill>
              </a:defRPr>
            </a:lvl1pPr>
          </a:lstStyle>
          <a:p>
            <a:r>
              <a:rPr lang="en-US" smtClean="0"/>
              <a:t>Click to edit Master title style</a:t>
            </a:r>
            <a:endParaRPr lang="en-US" dirty="0"/>
          </a:p>
        </p:txBody>
      </p:sp>
      <p:sp>
        <p:nvSpPr>
          <p:cNvPr id="5" name="Rectangle 7"/>
          <p:cNvSpPr>
            <a:spLocks noGrp="1" noChangeArrowheads="1"/>
          </p:cNvSpPr>
          <p:nvPr>
            <p:ph type="ftr" sz="quarter" idx="12"/>
          </p:nvPr>
        </p:nvSpPr>
        <p:spPr>
          <a:ln/>
        </p:spPr>
        <p:txBody>
          <a:bodyPr/>
          <a:lstStyle>
            <a:lvl1pPr>
              <a:defRPr/>
            </a:lvl1pPr>
          </a:lstStyle>
          <a:p>
            <a:pPr>
              <a:defRPr/>
            </a:pPr>
            <a:r>
              <a:rPr lang="en-US" dirty="0" smtClean="0"/>
              <a:t>© SafeLives 2016</a:t>
            </a:r>
            <a:endParaRPr lang="en-US" dirty="0"/>
          </a:p>
        </p:txBody>
      </p:sp>
      <p:sp>
        <p:nvSpPr>
          <p:cNvPr id="10"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dirty="0" smtClean="0"/>
              <a:t>Click to add object</a:t>
            </a:r>
            <a:endParaRPr lang="en-US" dirty="0"/>
          </a:p>
        </p:txBody>
      </p:sp>
      <p:sp>
        <p:nvSpPr>
          <p:cNvPr id="11"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dirty="0" smtClean="0"/>
              <a:t>Click to add object</a:t>
            </a:r>
            <a:endParaRPr lang="en-US" dirty="0"/>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objects compared to each other">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lvl1pPr>
              <a:defRPr>
                <a:solidFill>
                  <a:schemeClr val="tx2"/>
                </a:solidFill>
              </a:defRPr>
            </a:lvl1pPr>
          </a:lstStyle>
          <a:p>
            <a:r>
              <a:rPr lang="en-US" smtClean="0"/>
              <a:t>Click to edit Master title style</a:t>
            </a:r>
            <a:endParaRPr lang="en-US" dirty="0"/>
          </a:p>
        </p:txBody>
      </p:sp>
      <p:sp>
        <p:nvSpPr>
          <p:cNvPr id="5" name="Rectangle 7"/>
          <p:cNvSpPr>
            <a:spLocks noGrp="1" noChangeArrowheads="1"/>
          </p:cNvSpPr>
          <p:nvPr>
            <p:ph type="ftr" sz="quarter" idx="12"/>
          </p:nvPr>
        </p:nvSpPr>
        <p:spPr>
          <a:ln/>
        </p:spPr>
        <p:txBody>
          <a:bodyPr/>
          <a:lstStyle>
            <a:lvl1pPr>
              <a:defRPr/>
            </a:lvl1pPr>
          </a:lstStyle>
          <a:p>
            <a:pPr>
              <a:defRPr/>
            </a:pPr>
            <a:r>
              <a:rPr lang="en-US" dirty="0" smtClean="0"/>
              <a:t>© SafeLives 2016</a:t>
            </a:r>
            <a:endParaRPr lang="en-US" dirty="0"/>
          </a:p>
        </p:txBody>
      </p:sp>
      <p:sp>
        <p:nvSpPr>
          <p:cNvPr id="8" name="Text Placeholder 2"/>
          <p:cNvSpPr>
            <a:spLocks noGrp="1"/>
          </p:cNvSpPr>
          <p:nvPr>
            <p:ph type="body" idx="14"/>
          </p:nvPr>
        </p:nvSpPr>
        <p:spPr>
          <a:xfrm>
            <a:off x="4572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2"/>
          <p:cNvSpPr>
            <a:spLocks noGrp="1"/>
          </p:cNvSpPr>
          <p:nvPr>
            <p:ph type="body" idx="15"/>
          </p:nvPr>
        </p:nvSpPr>
        <p:spPr>
          <a:xfrm>
            <a:off x="4572000" y="1143000"/>
            <a:ext cx="4114800" cy="6858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2"/>
          <p:cNvSpPr>
            <a:spLocks noGrp="1"/>
          </p:cNvSpPr>
          <p:nvPr>
            <p:ph idx="13" hasCustomPrompt="1"/>
          </p:nvPr>
        </p:nvSpPr>
        <p:spPr>
          <a:xfrm>
            <a:off x="4572000" y="1828800"/>
            <a:ext cx="4114800" cy="4114800"/>
          </a:xfrm>
        </p:spPr>
        <p:txBody>
          <a:bodyPr/>
          <a:lstStyle>
            <a:lvl1pPr marL="0" indent="0">
              <a:buNone/>
              <a:defRPr>
                <a:solidFill>
                  <a:schemeClr val="tx1">
                    <a:lumMod val="50000"/>
                  </a:schemeClr>
                </a:solidFill>
              </a:defRPr>
            </a:lvl1pPr>
          </a:lstStyle>
          <a:p>
            <a:pPr lvl="0"/>
            <a:r>
              <a:rPr lang="en-GB" dirty="0" smtClean="0"/>
              <a:t>Click to add object</a:t>
            </a:r>
            <a:endParaRPr lang="en-US" dirty="0"/>
          </a:p>
        </p:txBody>
      </p:sp>
      <p:sp>
        <p:nvSpPr>
          <p:cNvPr id="14" name="Content Placeholder 2"/>
          <p:cNvSpPr>
            <a:spLocks noGrp="1"/>
          </p:cNvSpPr>
          <p:nvPr>
            <p:ph idx="16" hasCustomPrompt="1"/>
          </p:nvPr>
        </p:nvSpPr>
        <p:spPr>
          <a:xfrm>
            <a:off x="457200" y="1828800"/>
            <a:ext cx="4114800" cy="4114800"/>
          </a:xfrm>
        </p:spPr>
        <p:txBody>
          <a:bodyPr/>
          <a:lstStyle>
            <a:lvl1pPr marL="0" indent="0">
              <a:buNone/>
              <a:defRPr>
                <a:solidFill>
                  <a:schemeClr val="tx1">
                    <a:lumMod val="50000"/>
                  </a:schemeClr>
                </a:solidFill>
              </a:defRPr>
            </a:lvl1pPr>
          </a:lstStyle>
          <a:p>
            <a:pPr lvl="0"/>
            <a:r>
              <a:rPr lang="en-GB" dirty="0" smtClean="0"/>
              <a:t>Click to add object</a:t>
            </a:r>
            <a:endParaRPr lang="en-US" dirty="0"/>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sp>
        <p:nvSpPr>
          <p:cNvPr id="9" name="Vertical Title 8"/>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dirty="0" smtClean="0"/>
              <a:t>© SafeLives 2016</a:t>
            </a:r>
            <a:endParaRPr lang="en-US" dirty="0"/>
          </a:p>
        </p:txBody>
      </p:sp>
      <p:pic>
        <p:nvPicPr>
          <p:cNvPr id="7" name="Picture 6"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5" name="Rectangle 7"/>
          <p:cNvSpPr>
            <a:spLocks noGrp="1" noChangeArrowheads="1"/>
          </p:cNvSpPr>
          <p:nvPr>
            <p:ph type="ftr" sz="quarter" idx="12"/>
          </p:nvPr>
        </p:nvSpPr>
        <p:spPr>
          <a:ln/>
        </p:spPr>
        <p:txBody>
          <a:bodyPr/>
          <a:lstStyle>
            <a:lvl1pPr>
              <a:defRPr baseline="0">
                <a:solidFill>
                  <a:schemeClr val="tx1">
                    <a:lumMod val="50000"/>
                  </a:schemeClr>
                </a:solidFill>
                <a:cs typeface="Arial" panose="020B0604020202020204" pitchFamily="34" charset="0"/>
              </a:defRPr>
            </a:lvl1pPr>
          </a:lstStyle>
          <a:p>
            <a:pPr>
              <a:defRPr/>
            </a:pPr>
            <a:r>
              <a:rPr lang="en-US" dirty="0" smtClean="0"/>
              <a:t>© SafeLives 2016</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ject +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2743200" cy="4648200"/>
          </a:xfrm>
        </p:spPr>
        <p:txBody>
          <a:bodyPr/>
          <a:lstStyle>
            <a:lvl1pPr marL="0" indent="0">
              <a:buNone/>
              <a:defRPr>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smtClean="0"/>
              <a:t>Click to edit Master text styles</a:t>
            </a:r>
          </a:p>
        </p:txBody>
      </p:sp>
      <p:sp>
        <p:nvSpPr>
          <p:cNvPr id="9" name="Vertical Title 8"/>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dirty="0" smtClean="0"/>
              <a:t>© SafeLives 2016</a:t>
            </a:r>
            <a:endParaRPr lang="en-US" dirty="0"/>
          </a:p>
        </p:txBody>
      </p:sp>
      <p:sp>
        <p:nvSpPr>
          <p:cNvPr id="7" name="Content Placeholder 2"/>
          <p:cNvSpPr>
            <a:spLocks noGrp="1"/>
          </p:cNvSpPr>
          <p:nvPr>
            <p:ph idx="13" hasCustomPrompt="1"/>
          </p:nvPr>
        </p:nvSpPr>
        <p:spPr>
          <a:xfrm>
            <a:off x="3200400" y="1143000"/>
            <a:ext cx="5486400" cy="5334000"/>
          </a:xfrm>
        </p:spPr>
        <p:txBody>
          <a:bodyPr/>
          <a:lstStyle>
            <a:lvl1pPr marL="0" indent="0">
              <a:buNone/>
              <a:defRPr>
                <a:solidFill>
                  <a:schemeClr val="tx1">
                    <a:lumMod val="50000"/>
                  </a:schemeClr>
                </a:solidFill>
              </a:defRPr>
            </a:lvl1pPr>
          </a:lstStyle>
          <a:p>
            <a:pPr lvl="0"/>
            <a:r>
              <a:rPr lang="en-GB" dirty="0" smtClean="0"/>
              <a:t>Click to add object</a:t>
            </a:r>
            <a:endParaRPr lang="en-US" dirty="0"/>
          </a:p>
        </p:txBody>
      </p:sp>
      <p:sp>
        <p:nvSpPr>
          <p:cNvPr id="8" name="Text Placeholder 2"/>
          <p:cNvSpPr>
            <a:spLocks noGrp="1"/>
          </p:cNvSpPr>
          <p:nvPr>
            <p:ph type="body" idx="14"/>
          </p:nvPr>
        </p:nvSpPr>
        <p:spPr>
          <a:xfrm>
            <a:off x="457200" y="1143000"/>
            <a:ext cx="2743200" cy="6858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 short descri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5638800"/>
            <a:ext cx="5486400" cy="304800"/>
          </a:xfrm>
        </p:spPr>
        <p:txBody>
          <a:bodyPr/>
          <a:lstStyle>
            <a:lvl1pPr marL="0" indent="0">
              <a:buNone/>
              <a:defRPr baseline="0">
                <a:solidFill>
                  <a:schemeClr val="tx1">
                    <a:lumMod val="50000"/>
                  </a:schemeClr>
                </a:solidFill>
              </a:defRPr>
            </a:lvl1pPr>
            <a:lvl2pPr marL="0" indent="0">
              <a:defRPr/>
            </a:lvl2pPr>
            <a:lvl3pPr marL="0" indent="0">
              <a:defRPr/>
            </a:lvl3pPr>
            <a:lvl4pPr marL="0" indent="0">
              <a:defRPr/>
            </a:lvl4pPr>
            <a:lvl5pPr marL="0" indent="0">
              <a:defRPr/>
            </a:lvl5pPr>
          </a:lstStyle>
          <a:p>
            <a:pPr lvl="0"/>
            <a:r>
              <a:rPr lang="en-US" smtClean="0"/>
              <a:t>Click to edit Master text styles</a:t>
            </a:r>
          </a:p>
        </p:txBody>
      </p:sp>
      <p:sp>
        <p:nvSpPr>
          <p:cNvPr id="9" name="Vertical Title 8"/>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5" name="Rectangle 7"/>
          <p:cNvSpPr>
            <a:spLocks noGrp="1" noChangeArrowheads="1"/>
          </p:cNvSpPr>
          <p:nvPr>
            <p:ph type="ftr" sz="quarter" idx="12"/>
          </p:nvPr>
        </p:nvSpPr>
        <p:spPr>
          <a:ln/>
        </p:spPr>
        <p:txBody>
          <a:bodyPr/>
          <a:lstStyle>
            <a:lvl1pPr>
              <a:defRPr>
                <a:solidFill>
                  <a:schemeClr val="tx1">
                    <a:lumMod val="50000"/>
                  </a:schemeClr>
                </a:solidFill>
              </a:defRPr>
            </a:lvl1pPr>
          </a:lstStyle>
          <a:p>
            <a:pPr>
              <a:defRPr/>
            </a:pPr>
            <a:r>
              <a:rPr lang="en-US" dirty="0" smtClean="0"/>
              <a:t>© SafeLives 2016</a:t>
            </a:r>
            <a:endParaRPr lang="en-US" dirty="0"/>
          </a:p>
        </p:txBody>
      </p:sp>
      <p:sp>
        <p:nvSpPr>
          <p:cNvPr id="7" name="Content Placeholder 2"/>
          <p:cNvSpPr>
            <a:spLocks noGrp="1"/>
          </p:cNvSpPr>
          <p:nvPr>
            <p:ph idx="13" hasCustomPrompt="1"/>
          </p:nvPr>
        </p:nvSpPr>
        <p:spPr>
          <a:xfrm>
            <a:off x="1828800" y="1143000"/>
            <a:ext cx="5486400" cy="4114800"/>
          </a:xfrm>
        </p:spPr>
        <p:txBody>
          <a:bodyPr/>
          <a:lstStyle>
            <a:lvl1pPr marL="0" indent="0">
              <a:buNone/>
              <a:defRPr baseline="0">
                <a:solidFill>
                  <a:schemeClr val="tx1">
                    <a:lumMod val="50000"/>
                  </a:schemeClr>
                </a:solidFill>
              </a:defRPr>
            </a:lvl1pPr>
          </a:lstStyle>
          <a:p>
            <a:pPr lvl="0"/>
            <a:r>
              <a:rPr lang="en-GB" dirty="0" smtClean="0"/>
              <a:t>Click to add object</a:t>
            </a:r>
            <a:endParaRPr lang="en-US" dirty="0"/>
          </a:p>
        </p:txBody>
      </p:sp>
      <p:sp>
        <p:nvSpPr>
          <p:cNvPr id="8" name="Text Placeholder 2"/>
          <p:cNvSpPr>
            <a:spLocks noGrp="1"/>
          </p:cNvSpPr>
          <p:nvPr>
            <p:ph type="body" idx="14"/>
          </p:nvPr>
        </p:nvSpPr>
        <p:spPr>
          <a:xfrm>
            <a:off x="1828800" y="5257800"/>
            <a:ext cx="5486400" cy="381000"/>
          </a:xfrm>
        </p:spPr>
        <p:txBody>
          <a:bodyPr anchor="t" anchorCtr="0"/>
          <a:lstStyle>
            <a:lvl1pPr marL="0" indent="0">
              <a:buNone/>
              <a:defRPr sz="2000" b="1">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pic>
        <p:nvPicPr>
          <p:cNvPr id="10" name="Picture 9" descr="SAFELIVES_STRAP_RGB_300.jpg"/>
          <p:cNvPicPr>
            <a:picLocks noChangeAspect="1"/>
          </p:cNvPicPr>
          <p:nvPr userDrawn="1"/>
        </p:nvPicPr>
        <p:blipFill>
          <a:blip r:embed="rId2"/>
          <a:stretch>
            <a:fillRect/>
          </a:stretch>
        </p:blipFill>
        <p:spPr>
          <a:xfrm>
            <a:off x="457200" y="6312185"/>
            <a:ext cx="2286000" cy="206380"/>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1E625E3-5235-4B2F-B7FE-FDB932FA6D0B}" type="datetimeFigureOut">
              <a:rPr lang="en-GB" smtClean="0"/>
              <a:t>19/03/2018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755D98C-F0B6-4F23-9D68-93DC99154EF2}" type="slidenum">
              <a:rPr lang="en-GB" smtClean="0"/>
              <a:t>‹#›</a:t>
            </a:fld>
            <a:endParaRPr lang="en-GB"/>
          </a:p>
        </p:txBody>
      </p:sp>
    </p:spTree>
    <p:extLst>
      <p:ext uri="{BB962C8B-B14F-4D97-AF65-F5344CB8AC3E}">
        <p14:creationId xmlns:p14="http://schemas.microsoft.com/office/powerpoint/2010/main" val="418885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57200"/>
            <a:ext cx="82296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457200" y="1828800"/>
            <a:ext cx="8229600"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31" name="Rectangle 7"/>
          <p:cNvSpPr>
            <a:spLocks noGrp="1" noChangeArrowheads="1"/>
          </p:cNvSpPr>
          <p:nvPr>
            <p:ph type="ftr" sz="quarter" idx="3"/>
          </p:nvPr>
        </p:nvSpPr>
        <p:spPr bwMode="auto">
          <a:xfrm>
            <a:off x="457200" y="6629400"/>
            <a:ext cx="41148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800" dirty="0" smtClean="0">
                <a:solidFill>
                  <a:schemeClr val="tx1">
                    <a:lumMod val="50000"/>
                  </a:schemeClr>
                </a:solidFill>
                <a:latin typeface="Arial" pitchFamily="-108" charset="0"/>
              </a:defRPr>
            </a:lvl1pPr>
          </a:lstStyle>
          <a:p>
            <a:pPr>
              <a:defRPr/>
            </a:pPr>
            <a:r>
              <a:rPr lang="en-US" dirty="0" smtClean="0"/>
              <a:t>© SafeLives 2016</a:t>
            </a:r>
            <a:endParaRPr lang="en-US" dirty="0"/>
          </a:p>
        </p:txBody>
      </p:sp>
      <p:sp>
        <p:nvSpPr>
          <p:cNvPr id="1034" name="Rectangle 10"/>
          <p:cNvSpPr>
            <a:spLocks noChangeArrowheads="1"/>
          </p:cNvSpPr>
          <p:nvPr/>
        </p:nvSpPr>
        <p:spPr bwMode="auto">
          <a:xfrm>
            <a:off x="7315200" y="6629400"/>
            <a:ext cx="1371600" cy="228600"/>
          </a:xfrm>
          <a:prstGeom prst="rect">
            <a:avLst/>
          </a:prstGeom>
          <a:noFill/>
          <a:ln w="9525">
            <a:noFill/>
            <a:miter lim="800000"/>
            <a:headEnd/>
            <a:tailEnd/>
          </a:ln>
          <a:effectLst/>
        </p:spPr>
        <p:txBody>
          <a:bodyPr lIns="0" tIns="0" rIns="0" bIns="0">
            <a:prstTxWarp prst="textNoShape">
              <a:avLst/>
            </a:prstTxWarp>
          </a:bodyPr>
          <a:lstStyle/>
          <a:p>
            <a:pPr algn="r">
              <a:defRPr/>
            </a:pPr>
            <a:fld id="{F7AB60F9-FDF6-EE40-9E5C-7FD6D43A03A8}" type="slidenum">
              <a:rPr lang="en-US" sz="800">
                <a:solidFill>
                  <a:srgbClr val="808285"/>
                </a:solidFill>
                <a:latin typeface="Arial" pitchFamily="-108" charset="0"/>
              </a:rPr>
              <a:pPr algn="r">
                <a:defRPr/>
              </a:pPr>
              <a:t>‹#›</a:t>
            </a:fld>
            <a:endParaRPr lang="en-US" sz="800" dirty="0">
              <a:solidFill>
                <a:srgbClr val="808285"/>
              </a:solidFill>
              <a:latin typeface="Arial" pitchFamily="-108" charset="0"/>
            </a:endParaRPr>
          </a:p>
        </p:txBody>
      </p:sp>
    </p:spTree>
  </p:cSld>
  <p:clrMap bg1="lt1" tx1="dk1" bg2="lt2" tx2="dk2" accent1="accent1" accent2="accent2" accent3="accent3" accent4="accent4" accent5="accent5" accent6="accent6" hlink="hlink" folHlink="folHlink"/>
  <p:sldLayoutIdLst>
    <p:sldLayoutId id="2147484617" r:id="rId1"/>
    <p:sldLayoutId id="2147484618" r:id="rId2"/>
    <p:sldLayoutId id="2147484614" r:id="rId3"/>
    <p:sldLayoutId id="2147484631" r:id="rId4"/>
    <p:sldLayoutId id="2147484632" r:id="rId5"/>
    <p:sldLayoutId id="2147484634" r:id="rId6"/>
    <p:sldLayoutId id="2147484633" r:id="rId7"/>
    <p:sldLayoutId id="2147484635" r:id="rId8"/>
    <p:sldLayoutId id="2147484637" r:id="rId9"/>
  </p:sldLayoutIdLst>
  <p:timing>
    <p:tnLst>
      <p:par>
        <p:cTn id="1" dur="indefinite" restart="never" nodeType="tmRoot"/>
      </p:par>
    </p:tnLst>
  </p:timing>
  <p:hf hdr="0" dt="0"/>
  <p:txStyles>
    <p:titleStyle>
      <a:lvl1pPr algn="l" rtl="0" eaLnBrk="1" fontAlgn="base" hangingPunct="1">
        <a:lnSpc>
          <a:spcPts val="3000"/>
        </a:lnSpc>
        <a:spcBef>
          <a:spcPct val="0"/>
        </a:spcBef>
        <a:spcAft>
          <a:spcPct val="0"/>
        </a:spcAft>
        <a:defRPr sz="2600" b="1">
          <a:solidFill>
            <a:srgbClr val="009FDF"/>
          </a:solidFill>
          <a:latin typeface="+mj-lt"/>
          <a:ea typeface="ＭＳ Ｐゴシック" pitchFamily="6" charset="-128"/>
          <a:cs typeface="ＭＳ Ｐゴシック" pitchFamily="6" charset="-128"/>
        </a:defRPr>
      </a:lvl1pPr>
      <a:lvl2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2pPr>
      <a:lvl3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3pPr>
      <a:lvl4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4pPr>
      <a:lvl5pPr algn="l" rtl="0" eaLnBrk="1" fontAlgn="base" hangingPunct="1">
        <a:lnSpc>
          <a:spcPts val="3000"/>
        </a:lnSpc>
        <a:spcBef>
          <a:spcPct val="0"/>
        </a:spcBef>
        <a:spcAft>
          <a:spcPct val="0"/>
        </a:spcAft>
        <a:defRPr sz="2600" b="1">
          <a:solidFill>
            <a:schemeClr val="accent1"/>
          </a:solidFill>
          <a:latin typeface="Arial" pitchFamily="6" charset="0"/>
          <a:ea typeface="ＭＳ Ｐゴシック" pitchFamily="6" charset="-128"/>
          <a:cs typeface="ＭＳ Ｐゴシック" pitchFamily="6" charset="-128"/>
        </a:defRPr>
      </a:lvl5pPr>
      <a:lvl6pPr marL="457200" algn="l" rtl="0" eaLnBrk="1" fontAlgn="base" hangingPunct="1">
        <a:lnSpc>
          <a:spcPts val="3000"/>
        </a:lnSpc>
        <a:spcBef>
          <a:spcPct val="0"/>
        </a:spcBef>
        <a:spcAft>
          <a:spcPct val="0"/>
        </a:spcAft>
        <a:defRPr sz="2600" b="1">
          <a:solidFill>
            <a:schemeClr val="accent1"/>
          </a:solidFill>
          <a:latin typeface="Arial" pitchFamily="6" charset="0"/>
        </a:defRPr>
      </a:lvl6pPr>
      <a:lvl7pPr marL="914400" algn="l" rtl="0" eaLnBrk="1" fontAlgn="base" hangingPunct="1">
        <a:lnSpc>
          <a:spcPts val="3000"/>
        </a:lnSpc>
        <a:spcBef>
          <a:spcPct val="0"/>
        </a:spcBef>
        <a:spcAft>
          <a:spcPct val="0"/>
        </a:spcAft>
        <a:defRPr sz="2600" b="1">
          <a:solidFill>
            <a:schemeClr val="accent1"/>
          </a:solidFill>
          <a:latin typeface="Arial" pitchFamily="6" charset="0"/>
        </a:defRPr>
      </a:lvl7pPr>
      <a:lvl8pPr marL="1371600" algn="l" rtl="0" eaLnBrk="1" fontAlgn="base" hangingPunct="1">
        <a:lnSpc>
          <a:spcPts val="3000"/>
        </a:lnSpc>
        <a:spcBef>
          <a:spcPct val="0"/>
        </a:spcBef>
        <a:spcAft>
          <a:spcPct val="0"/>
        </a:spcAft>
        <a:defRPr sz="2600" b="1">
          <a:solidFill>
            <a:schemeClr val="accent1"/>
          </a:solidFill>
          <a:latin typeface="Arial" pitchFamily="6" charset="0"/>
        </a:defRPr>
      </a:lvl8pPr>
      <a:lvl9pPr marL="1828800" algn="l" rtl="0" eaLnBrk="1" fontAlgn="base" hangingPunct="1">
        <a:lnSpc>
          <a:spcPts val="3000"/>
        </a:lnSpc>
        <a:spcBef>
          <a:spcPct val="0"/>
        </a:spcBef>
        <a:spcAft>
          <a:spcPct val="0"/>
        </a:spcAft>
        <a:defRPr sz="2600" b="1">
          <a:solidFill>
            <a:schemeClr val="accent1"/>
          </a:solidFill>
          <a:latin typeface="Arial" pitchFamily="6" charset="0"/>
        </a:defRPr>
      </a:lvl9pPr>
    </p:titleStyle>
    <p:bodyStyle>
      <a:lvl1pPr marL="254000" indent="-254000" algn="l" rtl="0" eaLnBrk="1" fontAlgn="base" hangingPunct="1">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lumMod val="50000"/>
            </a:schemeClr>
          </a:solidFill>
          <a:latin typeface="+mn-lt"/>
          <a:ea typeface="ＭＳ Ｐゴシック" pitchFamily="6" charset="-128"/>
          <a:cs typeface="ＭＳ Ｐゴシック" pitchFamily="6" charset="-128"/>
        </a:defRPr>
      </a:lvl1pPr>
      <a:lvl2pPr marL="685800" indent="-241300" algn="l" rtl="0" eaLnBrk="1" fontAlgn="base" hangingPunct="1">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lumMod val="50000"/>
            </a:schemeClr>
          </a:solidFill>
          <a:latin typeface="+mn-lt"/>
          <a:ea typeface="ＭＳ Ｐゴシック" pitchFamily="6" charset="-128"/>
        </a:defRPr>
      </a:lvl2pPr>
      <a:lvl3pPr marL="1136650" indent="-168275"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lumMod val="50000"/>
            </a:schemeClr>
          </a:solidFill>
          <a:latin typeface="+mn-lt"/>
          <a:ea typeface="ＭＳ Ｐゴシック" pitchFamily="6" charset="-128"/>
        </a:defRPr>
      </a:lvl3pPr>
      <a:lvl4pPr marL="1604963" indent="-261938"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lumMod val="50000"/>
            </a:schemeClr>
          </a:solidFill>
          <a:latin typeface="+mn-lt"/>
          <a:ea typeface="ＭＳ Ｐゴシック" pitchFamily="6" charset="-128"/>
        </a:defRPr>
      </a:lvl4pPr>
      <a:lvl5pPr marL="1973263" indent="-177800"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lumMod val="50000"/>
            </a:schemeClr>
          </a:solidFill>
          <a:latin typeface="+mn-lt"/>
          <a:ea typeface="ＭＳ Ｐゴシック" pitchFamily="6" charset="-128"/>
        </a:defRPr>
      </a:lvl5pPr>
      <a:lvl6pPr marL="24304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info@safelives.org.uk" TargetMode="External"/><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hyperlink" Target="http://www.safelives.org.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187624" y="2420888"/>
            <a:ext cx="7543800" cy="1371600"/>
          </a:xfrm>
        </p:spPr>
        <p:txBody>
          <a:bodyPr/>
          <a:lstStyle/>
          <a:p>
            <a:pPr algn="ctr"/>
            <a:r>
              <a:rPr lang="en-GB" dirty="0" smtClean="0">
                <a:ea typeface="ＭＳ Ｐゴシック" pitchFamily="-108" charset="-128"/>
                <a:cs typeface="ＭＳ Ｐゴシック" pitchFamily="-108" charset="-128"/>
              </a:rPr>
              <a:t>Domestic abuse &amp; risk identification</a:t>
            </a:r>
            <a:endParaRPr lang="en-GB" dirty="0">
              <a:ea typeface="ＭＳ Ｐゴシック" pitchFamily="-108" charset="-128"/>
              <a:cs typeface="ＭＳ Ｐゴシック" pitchFamily="-108" charset="-128"/>
            </a:endParaRPr>
          </a:p>
        </p:txBody>
      </p:sp>
      <p:sp>
        <p:nvSpPr>
          <p:cNvPr id="11268" name="Subtitle 3"/>
          <p:cNvSpPr>
            <a:spLocks noGrp="1"/>
          </p:cNvSpPr>
          <p:nvPr>
            <p:ph type="subTitle" idx="1"/>
          </p:nvPr>
        </p:nvSpPr>
        <p:spPr>
          <a:xfrm>
            <a:off x="971600" y="4077072"/>
            <a:ext cx="7543800" cy="685800"/>
          </a:xfrm>
        </p:spPr>
        <p:txBody>
          <a:bodyPr/>
          <a:lstStyle/>
          <a:p>
            <a:pPr algn="ctr">
              <a:buFont typeface="Times" pitchFamily="-108" charset="0"/>
              <a:buNone/>
            </a:pPr>
            <a:r>
              <a:rPr lang="en-US" dirty="0" smtClean="0">
                <a:ea typeface="ＭＳ Ｐゴシック" pitchFamily="-108" charset="-128"/>
                <a:cs typeface="ＭＳ Ｐゴシック" pitchFamily="-108" charset="-128"/>
              </a:rPr>
              <a:t>Strathclyde University</a:t>
            </a:r>
            <a:endParaRPr lang="en-US" dirty="0" smtClean="0">
              <a:ea typeface="ＭＳ Ｐゴシック" pitchFamily="-108" charset="-128"/>
              <a:cs typeface="ＭＳ Ｐゴシック" pitchFamily="-108" charset="-128"/>
            </a:endParaRPr>
          </a:p>
          <a:p>
            <a:pPr algn="ctr">
              <a:buFont typeface="Times" pitchFamily="-108" charset="0"/>
              <a:buNone/>
            </a:pPr>
            <a:r>
              <a:rPr lang="en-US" dirty="0" smtClean="0">
                <a:ea typeface="ＭＳ Ｐゴシック" pitchFamily="-108" charset="-128"/>
                <a:cs typeface="ＭＳ Ｐゴシック" pitchFamily="-108" charset="-128"/>
              </a:rPr>
              <a:t>March </a:t>
            </a:r>
            <a:r>
              <a:rPr lang="en-US" dirty="0" smtClean="0">
                <a:ea typeface="ＭＳ Ｐゴシック" pitchFamily="-108" charset="-128"/>
                <a:cs typeface="ＭＳ Ｐゴシック" pitchFamily="-108" charset="-128"/>
              </a:rPr>
              <a:t>2018</a:t>
            </a:r>
          </a:p>
          <a:p>
            <a:pPr algn="ctr">
              <a:buFont typeface="Times" pitchFamily="-108" charset="0"/>
              <a:buNone/>
            </a:pPr>
            <a:r>
              <a:rPr lang="en-US" sz="2400" dirty="0" smtClean="0">
                <a:solidFill>
                  <a:schemeClr val="accent4"/>
                </a:solidFill>
                <a:ea typeface="ＭＳ Ｐゴシック" pitchFamily="-108" charset="-128"/>
                <a:cs typeface="ＭＳ Ｐゴシック" pitchFamily="-108" charset="-128"/>
              </a:rPr>
              <a:t>Lucy McDonald</a:t>
            </a:r>
            <a:endParaRPr lang="en-US" sz="2400" dirty="0" smtClean="0">
              <a:solidFill>
                <a:schemeClr val="accent4"/>
              </a:solidFill>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016713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identification is...</a:t>
            </a:r>
            <a:endParaRPr lang="en-GB" dirty="0"/>
          </a:p>
        </p:txBody>
      </p:sp>
      <p:sp>
        <p:nvSpPr>
          <p:cNvPr id="3" name="Footer Placeholder 2"/>
          <p:cNvSpPr>
            <a:spLocks noGrp="1"/>
          </p:cNvSpPr>
          <p:nvPr>
            <p:ph type="ftr" sz="quarter" idx="12"/>
          </p:nvPr>
        </p:nvSpPr>
        <p:spPr/>
        <p:txBody>
          <a:bodyPr/>
          <a:lstStyle/>
          <a:p>
            <a:pPr>
              <a:defRPr/>
            </a:pPr>
            <a:r>
              <a:rPr lang="en-US" dirty="0" smtClean="0"/>
              <a:t>© </a:t>
            </a:r>
            <a:r>
              <a:rPr lang="en-US" dirty="0" err="1" smtClean="0"/>
              <a:t>SafeLives</a:t>
            </a:r>
            <a:r>
              <a:rPr lang="en-US" dirty="0" smtClean="0"/>
              <a:t> 2015</a:t>
            </a:r>
            <a:endParaRPr lang="en-US" dirty="0"/>
          </a:p>
        </p:txBody>
      </p:sp>
      <p:sp>
        <p:nvSpPr>
          <p:cNvPr id="4" name="TextBox 3"/>
          <p:cNvSpPr txBox="1"/>
          <p:nvPr/>
        </p:nvSpPr>
        <p:spPr>
          <a:xfrm>
            <a:off x="395536" y="1196752"/>
            <a:ext cx="8280920" cy="276999"/>
          </a:xfrm>
          <a:prstGeom prst="rect">
            <a:avLst/>
          </a:prstGeom>
          <a:noFill/>
        </p:spPr>
        <p:txBody>
          <a:bodyPr wrap="square" lIns="0" tIns="0" rIns="0" bIns="0" rtlCol="0">
            <a:spAutoFit/>
          </a:bodyPr>
          <a:lstStyle/>
          <a:p>
            <a:endParaRPr lang="en-GB" sz="1800" dirty="0">
              <a:latin typeface="Arial" panose="020B0604020202020204" pitchFamily="34" charset="0"/>
            </a:endParaRPr>
          </a:p>
        </p:txBody>
      </p:sp>
      <p:sp>
        <p:nvSpPr>
          <p:cNvPr id="9" name="Rounded Rectangle 8"/>
          <p:cNvSpPr/>
          <p:nvPr/>
        </p:nvSpPr>
        <p:spPr>
          <a:xfrm>
            <a:off x="187551" y="1700808"/>
            <a:ext cx="8696890" cy="261851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GB" dirty="0">
              <a:latin typeface="Arial" panose="020B0604020202020204" pitchFamily="34" charset="0"/>
            </a:endParaRPr>
          </a:p>
        </p:txBody>
      </p:sp>
      <p:sp>
        <p:nvSpPr>
          <p:cNvPr id="10" name="Rectangle 9"/>
          <p:cNvSpPr/>
          <p:nvPr/>
        </p:nvSpPr>
        <p:spPr>
          <a:xfrm>
            <a:off x="683568" y="2090172"/>
            <a:ext cx="7416824" cy="1938992"/>
          </a:xfrm>
          <a:prstGeom prst="rect">
            <a:avLst/>
          </a:prstGeom>
        </p:spPr>
        <p:txBody>
          <a:bodyPr wrap="square" lIns="91430" tIns="45715" rIns="91430" bIns="45715">
            <a:spAutoFit/>
          </a:bodyPr>
          <a:lstStyle/>
          <a:p>
            <a:pPr>
              <a:buClr>
                <a:srgbClr val="AC2973"/>
              </a:buClr>
              <a:buSzPct val="150000"/>
            </a:pPr>
            <a:r>
              <a:rPr lang="en-GB" i="1" dirty="0">
                <a:solidFill>
                  <a:schemeClr val="bg1"/>
                </a:solidFill>
                <a:latin typeface="+mj-lt"/>
                <a:ea typeface="Tahoma" panose="020B0604030504040204" pitchFamily="34" charset="0"/>
                <a:cs typeface="Arial" panose="020B0604020202020204" pitchFamily="34" charset="0"/>
              </a:rPr>
              <a:t>“The process of looking at what the possible outcomes might be from any identified hazard or threat, using a combination of known information and informed judgement”.</a:t>
            </a:r>
          </a:p>
          <a:p>
            <a:pPr>
              <a:buClr>
                <a:srgbClr val="AC2973"/>
              </a:buClr>
              <a:buSzPct val="150000"/>
            </a:pPr>
            <a:r>
              <a:rPr lang="en-GB" dirty="0">
                <a:solidFill>
                  <a:schemeClr val="bg1"/>
                </a:solidFill>
                <a:latin typeface="+mj-lt"/>
                <a:ea typeface="Tahoma" panose="020B0604030504040204" pitchFamily="34" charset="0"/>
                <a:cs typeface="Arial" panose="020B0604020202020204" pitchFamily="34" charset="0"/>
              </a:rPr>
              <a:t>(Regan et al </a:t>
            </a:r>
            <a:r>
              <a:rPr lang="en-GB" dirty="0" smtClean="0">
                <a:solidFill>
                  <a:schemeClr val="bg1"/>
                </a:solidFill>
                <a:latin typeface="+mj-lt"/>
                <a:ea typeface="Tahoma" panose="020B0604030504040204" pitchFamily="34" charset="0"/>
                <a:cs typeface="Arial" panose="020B0604020202020204" pitchFamily="34" charset="0"/>
              </a:rPr>
              <a:t>2007)</a:t>
            </a:r>
            <a:endParaRPr lang="en-GB" dirty="0">
              <a:solidFill>
                <a:schemeClr val="bg1"/>
              </a:solidFill>
              <a:latin typeface="+mj-lt"/>
            </a:endParaRPr>
          </a:p>
        </p:txBody>
      </p:sp>
      <p:sp>
        <p:nvSpPr>
          <p:cNvPr id="11" name="TextBox 10"/>
          <p:cNvSpPr txBox="1"/>
          <p:nvPr/>
        </p:nvSpPr>
        <p:spPr>
          <a:xfrm>
            <a:off x="395537" y="4797152"/>
            <a:ext cx="8488905" cy="276999"/>
          </a:xfrm>
          <a:prstGeom prst="rect">
            <a:avLst/>
          </a:prstGeom>
          <a:noFill/>
        </p:spPr>
        <p:txBody>
          <a:bodyPr wrap="square" lIns="0" tIns="0" rIns="0" bIns="0" rtlCol="0">
            <a:spAutoFit/>
          </a:bodyPr>
          <a:lstStyle/>
          <a:p>
            <a:endParaRPr lang="en-GB" sz="1800" dirty="0">
              <a:latin typeface="Arial" panose="020B0604020202020204" pitchFamily="34" charset="0"/>
            </a:endParaRPr>
          </a:p>
        </p:txBody>
      </p:sp>
    </p:spTree>
    <p:extLst>
      <p:ext uri="{BB962C8B-B14F-4D97-AF65-F5344CB8AC3E}">
        <p14:creationId xmlns:p14="http://schemas.microsoft.com/office/powerpoint/2010/main" val="28417262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to i</a:t>
            </a:r>
            <a:r>
              <a:rPr lang="en-GB" dirty="0" smtClean="0"/>
              <a:t>dentify risk: </a:t>
            </a:r>
            <a:endParaRPr lang="en-GB" dirty="0"/>
          </a:p>
        </p:txBody>
      </p:sp>
      <p:sp>
        <p:nvSpPr>
          <p:cNvPr id="3" name="Footer Placeholder 2"/>
          <p:cNvSpPr>
            <a:spLocks noGrp="1"/>
          </p:cNvSpPr>
          <p:nvPr>
            <p:ph type="ftr" sz="quarter" idx="12"/>
          </p:nvPr>
        </p:nvSpPr>
        <p:spPr/>
        <p:txBody>
          <a:bodyPr/>
          <a:lstStyle/>
          <a:p>
            <a:pPr>
              <a:defRPr/>
            </a:pPr>
            <a:r>
              <a:rPr lang="en-US" smtClean="0"/>
              <a:t>© SafeLives 2014</a:t>
            </a:r>
            <a:endParaRPr lang="en-US"/>
          </a:p>
        </p:txBody>
      </p:sp>
      <p:sp>
        <p:nvSpPr>
          <p:cNvPr id="4" name="Rectangle 5"/>
          <p:cNvSpPr>
            <a:spLocks noChangeArrowheads="1"/>
          </p:cNvSpPr>
          <p:nvPr/>
        </p:nvSpPr>
        <p:spPr bwMode="auto">
          <a:xfrm>
            <a:off x="503238" y="1196752"/>
            <a:ext cx="8029202" cy="7049834"/>
          </a:xfrm>
          <a:prstGeom prst="rect">
            <a:avLst/>
          </a:prstGeom>
          <a:noFill/>
          <a:ln w="9525">
            <a:noFill/>
            <a:miter lim="800000"/>
            <a:headEnd/>
            <a:tailEnd/>
          </a:ln>
        </p:spPr>
        <p:txBody>
          <a:bodyPr wrap="square" lIns="100794" tIns="50397" rIns="100794" bIns="50397">
            <a:spAutoFit/>
          </a:bodyPr>
          <a:lstStyle/>
          <a:p>
            <a:r>
              <a:rPr lang="en-GB" b="1" u="sng" dirty="0">
                <a:solidFill>
                  <a:srgbClr val="292929"/>
                </a:solidFill>
                <a:latin typeface="Tahoma" pitchFamily="34" charset="0"/>
              </a:rPr>
              <a:t>Visible Risk</a:t>
            </a:r>
          </a:p>
          <a:p>
            <a:pPr marL="457200" indent="-457200">
              <a:buSzPct val="60000"/>
              <a:buFont typeface="Wingdings" panose="05000000000000000000" pitchFamily="2" charset="2"/>
              <a:buChar char="Ø"/>
            </a:pPr>
            <a:r>
              <a:rPr lang="en-GB" dirty="0">
                <a:latin typeface="Tahoma" pitchFamily="34" charset="0"/>
              </a:rPr>
              <a:t> predicting from knowledge.</a:t>
            </a:r>
          </a:p>
          <a:p>
            <a:pPr marL="457200" indent="-457200">
              <a:buSzPct val="60000"/>
              <a:buFont typeface="Wingdings" panose="05000000000000000000" pitchFamily="2" charset="2"/>
              <a:buChar char="Ø"/>
            </a:pPr>
            <a:r>
              <a:rPr lang="en-GB" dirty="0">
                <a:latin typeface="Tahoma" pitchFamily="34" charset="0"/>
              </a:rPr>
              <a:t> based on risk factors.</a:t>
            </a:r>
          </a:p>
          <a:p>
            <a:pPr marL="457200" indent="-457200">
              <a:buSzPct val="60000"/>
              <a:buFont typeface="Wingdings" panose="05000000000000000000" pitchFamily="2" charset="2"/>
              <a:buChar char="Ø"/>
            </a:pPr>
            <a:r>
              <a:rPr lang="en-GB" dirty="0">
                <a:latin typeface="Tahoma" pitchFamily="34" charset="0"/>
              </a:rPr>
              <a:t> uses a tool and evidence based approach.</a:t>
            </a:r>
          </a:p>
          <a:p>
            <a:pPr marL="457200" indent="-457200">
              <a:buSzPct val="60000"/>
              <a:buFont typeface="Wingdings" panose="05000000000000000000" pitchFamily="2" charset="2"/>
              <a:buChar char="Ø"/>
            </a:pPr>
            <a:r>
              <a:rPr lang="en-GB" dirty="0">
                <a:latin typeface="Tahoma" pitchFamily="34" charset="0"/>
              </a:rPr>
              <a:t> informs professional judgement.</a:t>
            </a:r>
          </a:p>
          <a:p>
            <a:pPr marL="457200" indent="-457200">
              <a:buSzPct val="60000"/>
              <a:buFont typeface="Wingdings" panose="05000000000000000000" pitchFamily="2" charset="2"/>
              <a:buChar char="Ø"/>
            </a:pPr>
            <a:endParaRPr lang="en-GB" dirty="0">
              <a:latin typeface="Tahoma" pitchFamily="34" charset="0"/>
            </a:endParaRPr>
          </a:p>
          <a:p>
            <a:r>
              <a:rPr lang="en-GB" b="1" u="sng" dirty="0">
                <a:solidFill>
                  <a:srgbClr val="292929"/>
                </a:solidFill>
                <a:latin typeface="Tahoma" pitchFamily="34" charset="0"/>
              </a:rPr>
              <a:t>Professional Judgement</a:t>
            </a:r>
            <a:endParaRPr lang="en-GB" b="1" dirty="0">
              <a:solidFill>
                <a:srgbClr val="292929"/>
              </a:solidFill>
              <a:latin typeface="Tahoma" pitchFamily="34" charset="0"/>
            </a:endParaRPr>
          </a:p>
          <a:p>
            <a:pPr marL="457200" indent="-457200">
              <a:buSzPct val="60000"/>
              <a:buFont typeface="Wingdings" panose="05000000000000000000" pitchFamily="2" charset="2"/>
              <a:buChar char="Ø"/>
            </a:pPr>
            <a:r>
              <a:rPr lang="en-GB" dirty="0">
                <a:latin typeface="Tahoma" pitchFamily="34" charset="0"/>
              </a:rPr>
              <a:t> uses knowledge &amp; professional experience.</a:t>
            </a:r>
          </a:p>
          <a:p>
            <a:pPr marL="457200" indent="-457200">
              <a:buSzPct val="60000"/>
              <a:buFont typeface="Wingdings" panose="05000000000000000000" pitchFamily="2" charset="2"/>
              <a:buChar char="Ø"/>
            </a:pPr>
            <a:r>
              <a:rPr lang="en-GB" dirty="0">
                <a:latin typeface="Tahoma" pitchFamily="34" charset="0"/>
              </a:rPr>
              <a:t> can be based on victims perception.</a:t>
            </a:r>
          </a:p>
          <a:p>
            <a:pPr marL="457200" indent="-457200">
              <a:buSzPct val="60000"/>
              <a:buFont typeface="Wingdings" panose="05000000000000000000" pitchFamily="2" charset="2"/>
              <a:buChar char="Ø"/>
            </a:pPr>
            <a:r>
              <a:rPr lang="en-GB" dirty="0">
                <a:latin typeface="Tahoma" pitchFamily="34" charset="0"/>
              </a:rPr>
              <a:t> utilises observation and assessment.</a:t>
            </a:r>
          </a:p>
          <a:p>
            <a:pPr marL="457200" indent="-457200">
              <a:buSzPct val="60000"/>
              <a:buFont typeface="Wingdings" panose="05000000000000000000" pitchFamily="2" charset="2"/>
              <a:buChar char="Ø"/>
            </a:pPr>
            <a:endParaRPr lang="en-GB" dirty="0">
              <a:latin typeface="Tahoma" pitchFamily="34" charset="0"/>
            </a:endParaRPr>
          </a:p>
          <a:p>
            <a:pPr>
              <a:buSzPct val="60000"/>
            </a:pPr>
            <a:r>
              <a:rPr lang="en-GB" b="1" u="sng" dirty="0">
                <a:solidFill>
                  <a:srgbClr val="000000"/>
                </a:solidFill>
                <a:latin typeface="Tahoma" pitchFamily="34" charset="0"/>
              </a:rPr>
              <a:t>Escalation</a:t>
            </a:r>
          </a:p>
          <a:p>
            <a:pPr marL="457200" indent="-457200">
              <a:buSzPct val="60000"/>
              <a:buFont typeface="Wingdings" panose="05000000000000000000" pitchFamily="2" charset="2"/>
              <a:buChar char="Ø"/>
            </a:pPr>
            <a:r>
              <a:rPr lang="en-GB" dirty="0">
                <a:latin typeface="Tahoma" pitchFamily="34" charset="0"/>
              </a:rPr>
              <a:t> in severity and frequency</a:t>
            </a:r>
          </a:p>
          <a:p>
            <a:pPr>
              <a:buSzPct val="60000"/>
            </a:pPr>
            <a:endParaRPr lang="en-GB" sz="3100" dirty="0">
              <a:latin typeface="Tahoma" pitchFamily="34" charset="0"/>
            </a:endParaRPr>
          </a:p>
          <a:p>
            <a:pPr>
              <a:buSzPct val="60000"/>
            </a:pPr>
            <a:endParaRPr lang="en-GB" sz="3100" dirty="0">
              <a:latin typeface="Tahoma" pitchFamily="34" charset="0"/>
            </a:endParaRPr>
          </a:p>
          <a:p>
            <a:pPr>
              <a:buSzPct val="60000"/>
            </a:pPr>
            <a:endParaRPr lang="en-GB" sz="3100" dirty="0">
              <a:latin typeface="Tahoma" pitchFamily="34" charset="0"/>
            </a:endParaRPr>
          </a:p>
          <a:p>
            <a:pPr>
              <a:lnSpc>
                <a:spcPct val="150000"/>
              </a:lnSpc>
              <a:buSzPct val="60000"/>
            </a:pPr>
            <a:endParaRPr lang="en-US" sz="3100" dirty="0">
              <a:solidFill>
                <a:srgbClr val="292929"/>
              </a:solidFill>
              <a:latin typeface="Tahoma" pitchFamily="34" charset="0"/>
            </a:endParaRPr>
          </a:p>
        </p:txBody>
      </p:sp>
    </p:spTree>
    <p:extLst>
      <p:ext uri="{BB962C8B-B14F-4D97-AF65-F5344CB8AC3E}">
        <p14:creationId xmlns:p14="http://schemas.microsoft.com/office/powerpoint/2010/main" val="20982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57929894"/>
              </p:ext>
            </p:extLst>
          </p:nvPr>
        </p:nvGraphicFramePr>
        <p:xfrm>
          <a:off x="1691680" y="908050"/>
          <a:ext cx="5616624" cy="4860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6" name="Text Box 2"/>
          <p:cNvSpPr txBox="1">
            <a:spLocks noChangeArrowheads="1"/>
          </p:cNvSpPr>
          <p:nvPr/>
        </p:nvSpPr>
        <p:spPr bwMode="auto">
          <a:xfrm>
            <a:off x="179389" y="836613"/>
            <a:ext cx="2111354" cy="1872307"/>
          </a:xfrm>
          <a:prstGeom prst="rect">
            <a:avLst/>
          </a:prstGeom>
          <a:solidFill>
            <a:srgbClr val="F04E98"/>
          </a:solidFill>
          <a:ln w="76200" cmpd="thickThin">
            <a:solidFill>
              <a:schemeClr val="tx1">
                <a:lumMod val="50000"/>
                <a:lumOff val="50000"/>
              </a:schemeClr>
            </a:solidFill>
            <a:miter lim="800000"/>
            <a:headEnd/>
            <a:tailEnd/>
          </a:ln>
        </p:spPr>
        <p:txBody>
          <a:bodyPr lIns="137160" tIns="91440" rIns="137160" bIns="91440" anchor="ctr"/>
          <a:lstStyle/>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Child contact</a:t>
            </a:r>
          </a:p>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Financial problems</a:t>
            </a:r>
          </a:p>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Perpetrator threatens suicide</a:t>
            </a:r>
          </a:p>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Perpetrator problems with drugs, alcohol and mental health</a:t>
            </a:r>
          </a:p>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Pregnancy</a:t>
            </a:r>
            <a:endParaRPr lang="en-US" sz="1400" dirty="0">
              <a:solidFill>
                <a:schemeClr val="bg1"/>
              </a:solidFill>
              <a:latin typeface="Arial" pitchFamily="34" charset="0"/>
              <a:cs typeface="Arial" pitchFamily="34" charset="0"/>
            </a:endParaRPr>
          </a:p>
        </p:txBody>
      </p:sp>
      <p:sp>
        <p:nvSpPr>
          <p:cNvPr id="1027" name="Text Box 3"/>
          <p:cNvSpPr txBox="1">
            <a:spLocks noChangeArrowheads="1"/>
          </p:cNvSpPr>
          <p:nvPr/>
        </p:nvSpPr>
        <p:spPr bwMode="auto">
          <a:xfrm>
            <a:off x="268040" y="3981222"/>
            <a:ext cx="1650971" cy="830997"/>
          </a:xfrm>
          <a:prstGeom prst="rect">
            <a:avLst/>
          </a:prstGeom>
          <a:solidFill>
            <a:srgbClr val="F04E98"/>
          </a:solidFill>
          <a:ln w="76200" cmpd="thickThin">
            <a:solidFill>
              <a:schemeClr val="tx1">
                <a:lumMod val="50000"/>
                <a:lumOff val="50000"/>
              </a:schemeClr>
            </a:solidFill>
            <a:miter lim="800000"/>
            <a:headEnd/>
            <a:tailEnd/>
          </a:ln>
        </p:spPr>
        <p:txBody>
          <a:bodyPr wrap="square" lIns="137160" tIns="91440" rIns="137160" bIns="91440" anchor="ctr">
            <a:spAutoFit/>
          </a:bodyPr>
          <a:lstStyle/>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Separation</a:t>
            </a:r>
          </a:p>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Use of Weapons</a:t>
            </a:r>
          </a:p>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Threats to kill</a:t>
            </a:r>
            <a:endParaRPr lang="en-US" sz="1400" dirty="0">
              <a:solidFill>
                <a:schemeClr val="bg1"/>
              </a:solidFill>
              <a:latin typeface="Arial" pitchFamily="34" charset="0"/>
              <a:cs typeface="Arial" pitchFamily="34" charset="0"/>
            </a:endParaRPr>
          </a:p>
        </p:txBody>
      </p:sp>
      <p:sp>
        <p:nvSpPr>
          <p:cNvPr id="1028" name="Text Box 4"/>
          <p:cNvSpPr txBox="1">
            <a:spLocks noChangeArrowheads="1"/>
          </p:cNvSpPr>
          <p:nvPr/>
        </p:nvSpPr>
        <p:spPr bwMode="auto">
          <a:xfrm>
            <a:off x="3132138" y="5949950"/>
            <a:ext cx="2447925" cy="742950"/>
          </a:xfrm>
          <a:prstGeom prst="rect">
            <a:avLst/>
          </a:prstGeom>
          <a:solidFill>
            <a:srgbClr val="F04E98"/>
          </a:solidFill>
          <a:ln w="76200" cmpd="thickThin">
            <a:solidFill>
              <a:schemeClr val="tx1">
                <a:lumMod val="50000"/>
                <a:lumOff val="50000"/>
              </a:schemeClr>
            </a:solidFill>
            <a:miter lim="800000"/>
            <a:headEnd/>
            <a:tailEnd/>
          </a:ln>
        </p:spPr>
        <p:txBody>
          <a:bodyPr lIns="137160" tIns="91440" rIns="137160" bIns="91440" anchor="ctr"/>
          <a:lstStyle/>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Fear in relation to self and others</a:t>
            </a:r>
          </a:p>
          <a:p>
            <a:pPr>
              <a:buFont typeface="Arial" pitchFamily="34" charset="0"/>
              <a:buChar char="•"/>
              <a:defRPr/>
            </a:pPr>
            <a:r>
              <a:rPr lang="en-GB" sz="1400" dirty="0">
                <a:solidFill>
                  <a:schemeClr val="bg1"/>
                </a:solidFill>
                <a:latin typeface="Arial" panose="020B0604020202020204" pitchFamily="34" charset="0"/>
                <a:cs typeface="Arial" panose="020B0604020202020204" pitchFamily="34" charset="0"/>
              </a:rPr>
              <a:t>Fears for or threats to pet</a:t>
            </a:r>
            <a:endParaRPr lang="en-US" sz="1400" dirty="0">
              <a:solidFill>
                <a:schemeClr val="bg1"/>
              </a:solidFill>
              <a:latin typeface="Arial" pitchFamily="34" charset="0"/>
              <a:cs typeface="Arial" pitchFamily="34" charset="0"/>
            </a:endParaRPr>
          </a:p>
        </p:txBody>
      </p:sp>
      <p:sp>
        <p:nvSpPr>
          <p:cNvPr id="1029" name="Text Box 5"/>
          <p:cNvSpPr txBox="1">
            <a:spLocks noChangeArrowheads="1"/>
          </p:cNvSpPr>
          <p:nvPr/>
        </p:nvSpPr>
        <p:spPr bwMode="auto">
          <a:xfrm>
            <a:off x="6443663" y="4174787"/>
            <a:ext cx="2305050" cy="2123658"/>
          </a:xfrm>
          <a:prstGeom prst="rect">
            <a:avLst/>
          </a:prstGeom>
          <a:solidFill>
            <a:srgbClr val="F04E98"/>
          </a:solidFill>
          <a:ln w="76200" cmpd="thickThin">
            <a:solidFill>
              <a:schemeClr val="tx1">
                <a:lumMod val="50000"/>
                <a:lumOff val="50000"/>
              </a:schemeClr>
            </a:solidFill>
            <a:miter lim="800000"/>
            <a:headEnd/>
            <a:tailEnd/>
          </a:ln>
        </p:spPr>
        <p:txBody>
          <a:bodyPr lIns="137160" tIns="91440" rIns="137160" bIns="91440" anchor="ctr">
            <a:spAutoFit/>
          </a:bodyPr>
          <a:lstStyle/>
          <a:p>
            <a:pPr>
              <a:buFont typeface="Arial" pitchFamily="34" charset="0"/>
              <a:buChar char="•"/>
              <a:defRPr/>
            </a:pPr>
            <a:r>
              <a:rPr lang="en-GB" sz="1400" i="1" dirty="0">
                <a:solidFill>
                  <a:schemeClr val="bg1"/>
                </a:solidFill>
                <a:latin typeface="Arial" panose="020B0604020202020204" pitchFamily="34" charset="0"/>
                <a:ea typeface="Tahoma" pitchFamily="34" charset="0"/>
                <a:cs typeface="Arial" panose="020B0604020202020204" pitchFamily="34" charset="0"/>
              </a:rPr>
              <a:t> </a:t>
            </a:r>
            <a:r>
              <a:rPr lang="en-GB" sz="1400" dirty="0">
                <a:solidFill>
                  <a:schemeClr val="bg1"/>
                </a:solidFill>
                <a:latin typeface="Arial" panose="020B0604020202020204" pitchFamily="34" charset="0"/>
                <a:ea typeface="Tahoma" pitchFamily="34" charset="0"/>
                <a:cs typeface="Arial" panose="020B0604020202020204" pitchFamily="34" charset="0"/>
              </a:rPr>
              <a:t>Sexual abuse</a:t>
            </a:r>
          </a:p>
          <a:p>
            <a:pPr>
              <a:buFont typeface="Arial" pitchFamily="34" charset="0"/>
              <a:buChar char="•"/>
              <a:defRPr/>
            </a:pPr>
            <a:r>
              <a:rPr lang="en-GB" sz="1400" dirty="0">
                <a:solidFill>
                  <a:schemeClr val="bg1"/>
                </a:solidFill>
                <a:latin typeface="Arial" panose="020B0604020202020204" pitchFamily="34" charset="0"/>
                <a:ea typeface="Tahoma" pitchFamily="34" charset="0"/>
                <a:cs typeface="Arial" panose="020B0604020202020204" pitchFamily="34" charset="0"/>
              </a:rPr>
              <a:t>Jealous and controlling behaviour</a:t>
            </a:r>
          </a:p>
          <a:p>
            <a:pPr>
              <a:buFont typeface="Arial" pitchFamily="34" charset="0"/>
              <a:buChar char="•"/>
              <a:defRPr/>
            </a:pPr>
            <a:r>
              <a:rPr lang="en-GB" sz="1400" dirty="0">
                <a:solidFill>
                  <a:schemeClr val="bg1"/>
                </a:solidFill>
                <a:latin typeface="Arial" panose="020B0604020202020204" pitchFamily="34" charset="0"/>
                <a:ea typeface="Tahoma" pitchFamily="34" charset="0"/>
                <a:cs typeface="Arial" panose="020B0604020202020204" pitchFamily="34" charset="0"/>
              </a:rPr>
              <a:t>Isolation</a:t>
            </a:r>
          </a:p>
          <a:p>
            <a:pPr>
              <a:buFont typeface="Arial" pitchFamily="34" charset="0"/>
              <a:buChar char="•"/>
              <a:defRPr/>
            </a:pPr>
            <a:r>
              <a:rPr lang="en-GB" sz="1400" dirty="0">
                <a:solidFill>
                  <a:schemeClr val="bg1"/>
                </a:solidFill>
                <a:latin typeface="Arial" panose="020B0604020202020204" pitchFamily="34" charset="0"/>
                <a:ea typeface="Tahoma" pitchFamily="34" charset="0"/>
                <a:cs typeface="Arial" panose="020B0604020202020204" pitchFamily="34" charset="0"/>
              </a:rPr>
              <a:t>Stalking</a:t>
            </a:r>
          </a:p>
          <a:p>
            <a:pPr>
              <a:buFont typeface="Arial" pitchFamily="34" charset="0"/>
              <a:buChar char="•"/>
              <a:defRPr/>
            </a:pPr>
            <a:r>
              <a:rPr lang="en-GB" sz="1400" dirty="0">
                <a:solidFill>
                  <a:schemeClr val="bg1"/>
                </a:solidFill>
                <a:latin typeface="Arial" panose="020B0604020202020204" pitchFamily="34" charset="0"/>
                <a:ea typeface="Tahoma" pitchFamily="34" charset="0"/>
                <a:cs typeface="Arial" panose="020B0604020202020204" pitchFamily="34" charset="0"/>
              </a:rPr>
              <a:t>Abuse getting worse and happening more often</a:t>
            </a:r>
          </a:p>
          <a:p>
            <a:pPr>
              <a:buFont typeface="Arial" pitchFamily="34" charset="0"/>
              <a:buChar char="•"/>
              <a:defRPr/>
            </a:pPr>
            <a:r>
              <a:rPr lang="en-GB" sz="1400" dirty="0">
                <a:solidFill>
                  <a:schemeClr val="bg1"/>
                </a:solidFill>
                <a:latin typeface="Arial" panose="020B0604020202020204" pitchFamily="34" charset="0"/>
                <a:ea typeface="Tahoma" pitchFamily="34" charset="0"/>
                <a:cs typeface="Arial" panose="020B0604020202020204" pitchFamily="34" charset="0"/>
              </a:rPr>
              <a:t>Strangulation</a:t>
            </a:r>
          </a:p>
          <a:p>
            <a:pPr>
              <a:buFont typeface="Arial" pitchFamily="34" charset="0"/>
              <a:buChar char="•"/>
              <a:defRPr/>
            </a:pPr>
            <a:r>
              <a:rPr lang="en-GB" sz="1400" dirty="0">
                <a:solidFill>
                  <a:schemeClr val="bg1"/>
                </a:solidFill>
                <a:latin typeface="Arial" panose="020B0604020202020204" pitchFamily="34" charset="0"/>
                <a:ea typeface="Tahoma" pitchFamily="34" charset="0"/>
                <a:cs typeface="Arial" panose="020B0604020202020204" pitchFamily="34" charset="0"/>
              </a:rPr>
              <a:t>Involvement of others</a:t>
            </a:r>
            <a:endParaRPr lang="en-US" sz="1400" dirty="0">
              <a:solidFill>
                <a:schemeClr val="bg1"/>
              </a:solidFill>
              <a:latin typeface="Arial" panose="020B0604020202020204" pitchFamily="34" charset="0"/>
              <a:ea typeface="Tahoma" pitchFamily="34" charset="0"/>
              <a:cs typeface="Arial" panose="020B0604020202020204" pitchFamily="34" charset="0"/>
            </a:endParaRPr>
          </a:p>
        </p:txBody>
      </p:sp>
      <p:sp>
        <p:nvSpPr>
          <p:cNvPr id="1030" name="Text Box 6"/>
          <p:cNvSpPr txBox="1">
            <a:spLocks noChangeArrowheads="1"/>
          </p:cNvSpPr>
          <p:nvPr/>
        </p:nvSpPr>
        <p:spPr bwMode="auto">
          <a:xfrm>
            <a:off x="6443663" y="908050"/>
            <a:ext cx="2232025" cy="1008063"/>
          </a:xfrm>
          <a:prstGeom prst="rect">
            <a:avLst/>
          </a:prstGeom>
          <a:solidFill>
            <a:srgbClr val="F04E98"/>
          </a:solidFill>
          <a:ln w="76200" cmpd="thickThin">
            <a:solidFill>
              <a:schemeClr val="tx1">
                <a:lumMod val="50000"/>
                <a:lumOff val="50000"/>
              </a:schemeClr>
            </a:solidFill>
            <a:miter lim="800000"/>
            <a:headEnd/>
            <a:tailEnd/>
          </a:ln>
        </p:spPr>
        <p:txBody>
          <a:bodyPr lIns="137160" tIns="91440" rIns="137160" bIns="91440" anchor="ctr"/>
          <a:lstStyle/>
          <a:p>
            <a:pPr>
              <a:buFont typeface="Arial" pitchFamily="34" charset="0"/>
              <a:buChar char="•"/>
              <a:defRPr/>
            </a:pPr>
            <a:endParaRPr lang="en-GB" sz="1400" dirty="0" smtClean="0">
              <a:solidFill>
                <a:schemeClr val="bg1"/>
              </a:solidFill>
              <a:latin typeface="Arial" panose="020B0604020202020204" pitchFamily="34" charset="0"/>
              <a:ea typeface="Tahoma" pitchFamily="34" charset="0"/>
              <a:cs typeface="Arial" panose="020B0604020202020204" pitchFamily="34" charset="0"/>
            </a:endParaRPr>
          </a:p>
          <a:p>
            <a:pPr>
              <a:buFont typeface="Arial" pitchFamily="34" charset="0"/>
              <a:buChar char="•"/>
              <a:defRPr/>
            </a:pPr>
            <a:r>
              <a:rPr lang="en-GB" sz="1400" dirty="0" smtClean="0">
                <a:solidFill>
                  <a:schemeClr val="bg1"/>
                </a:solidFill>
                <a:latin typeface="Arial" panose="020B0604020202020204" pitchFamily="34" charset="0"/>
                <a:ea typeface="Tahoma" pitchFamily="34" charset="0"/>
                <a:cs typeface="Arial" panose="020B0604020202020204" pitchFamily="34" charset="0"/>
              </a:rPr>
              <a:t>Criminal </a:t>
            </a:r>
            <a:r>
              <a:rPr lang="en-GB" sz="1400" dirty="0">
                <a:solidFill>
                  <a:schemeClr val="bg1"/>
                </a:solidFill>
                <a:latin typeface="Arial" panose="020B0604020202020204" pitchFamily="34" charset="0"/>
                <a:ea typeface="Tahoma" pitchFamily="34" charset="0"/>
                <a:cs typeface="Arial" panose="020B0604020202020204" pitchFamily="34" charset="0"/>
              </a:rPr>
              <a:t>history</a:t>
            </a:r>
          </a:p>
          <a:p>
            <a:pPr>
              <a:buFont typeface="Arial" pitchFamily="34" charset="0"/>
              <a:buChar char="•"/>
              <a:defRPr/>
            </a:pPr>
            <a:r>
              <a:rPr lang="en-GB" sz="1400" dirty="0">
                <a:solidFill>
                  <a:schemeClr val="bg1"/>
                </a:solidFill>
                <a:latin typeface="Arial" panose="020B0604020202020204" pitchFamily="34" charset="0"/>
                <a:ea typeface="Tahoma" pitchFamily="34" charset="0"/>
                <a:cs typeface="Arial" panose="020B0604020202020204" pitchFamily="34" charset="0"/>
              </a:rPr>
              <a:t>History of hurting others</a:t>
            </a:r>
          </a:p>
          <a:p>
            <a:pPr>
              <a:buFont typeface="Arial" pitchFamily="34" charset="0"/>
              <a:buChar char="•"/>
              <a:defRPr/>
            </a:pPr>
            <a:r>
              <a:rPr lang="en-GB" sz="1400" dirty="0">
                <a:solidFill>
                  <a:schemeClr val="bg1"/>
                </a:solidFill>
                <a:latin typeface="Arial" panose="020B0604020202020204" pitchFamily="34" charset="0"/>
                <a:ea typeface="Tahoma" pitchFamily="34" charset="0"/>
                <a:cs typeface="Arial" panose="020B0604020202020204" pitchFamily="34" charset="0"/>
              </a:rPr>
              <a:t>Previous broken bail, breach of order</a:t>
            </a:r>
          </a:p>
          <a:p>
            <a:pPr>
              <a:defRPr/>
            </a:pPr>
            <a:endParaRPr lang="en-US" dirty="0">
              <a:latin typeface="Arial" pitchFamily="34" charset="0"/>
              <a:cs typeface="Arial" pitchFamily="34" charset="0"/>
            </a:endParaRPr>
          </a:p>
        </p:txBody>
      </p:sp>
      <p:sp>
        <p:nvSpPr>
          <p:cNvPr id="24583" name="TextBox 9"/>
          <p:cNvSpPr txBox="1">
            <a:spLocks noChangeArrowheads="1"/>
          </p:cNvSpPr>
          <p:nvPr/>
        </p:nvSpPr>
        <p:spPr bwMode="auto">
          <a:xfrm>
            <a:off x="468313" y="196344"/>
            <a:ext cx="8170862" cy="492443"/>
          </a:xfrm>
          <a:prstGeom prst="rect">
            <a:avLst/>
          </a:prstGeom>
          <a:noFill/>
          <a:ln w="9525">
            <a:noFill/>
            <a:miter lim="800000"/>
            <a:headEnd/>
            <a:tailEnd/>
          </a:ln>
        </p:spPr>
        <p:txBody>
          <a:bodyPr>
            <a:spAutoFit/>
          </a:bodyPr>
          <a:lstStyle/>
          <a:p>
            <a:r>
              <a:rPr lang="en-GB" sz="2600" b="1" kern="0" dirty="0" smtClean="0">
                <a:solidFill>
                  <a:srgbClr val="009FDF"/>
                </a:solidFill>
                <a:latin typeface="Arial"/>
                <a:ea typeface="ＭＳ Ｐゴシック" pitchFamily="6" charset="-128"/>
              </a:rPr>
              <a:t>Visible risk </a:t>
            </a:r>
            <a:r>
              <a:rPr lang="en-GB" sz="2600" b="1" kern="0" dirty="0">
                <a:solidFill>
                  <a:srgbClr val="009FDF"/>
                </a:solidFill>
                <a:latin typeface="Arial"/>
                <a:ea typeface="ＭＳ Ｐゴシック" pitchFamily="6" charset="-128"/>
              </a:rPr>
              <a:t>f</a:t>
            </a:r>
            <a:r>
              <a:rPr lang="en-GB" sz="2600" b="1" kern="0" dirty="0" smtClean="0">
                <a:solidFill>
                  <a:srgbClr val="009FDF"/>
                </a:solidFill>
                <a:latin typeface="Arial"/>
                <a:ea typeface="ＭＳ Ｐゴシック" pitchFamily="6" charset="-128"/>
              </a:rPr>
              <a:t>actors…</a:t>
            </a:r>
            <a:endParaRPr lang="en-GB" sz="3200" b="1" dirty="0">
              <a:solidFill>
                <a:srgbClr val="AC2973"/>
              </a:solidFill>
              <a:latin typeface="Tahoma" pitchFamily="34" charset="0"/>
              <a:cs typeface="Tahoma" pitchFamily="34" charset="0"/>
            </a:endParaRPr>
          </a:p>
        </p:txBody>
      </p:sp>
      <p:cxnSp>
        <p:nvCxnSpPr>
          <p:cNvPr id="11" name="Straight Arrow Connector 10"/>
          <p:cNvCxnSpPr/>
          <p:nvPr/>
        </p:nvCxnSpPr>
        <p:spPr>
          <a:xfrm flipV="1">
            <a:off x="5724525" y="1484313"/>
            <a:ext cx="576263" cy="36036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6429388" y="3143248"/>
            <a:ext cx="719137" cy="719137"/>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4320382" y="5696744"/>
            <a:ext cx="215900" cy="1587"/>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1643042" y="3500438"/>
            <a:ext cx="647700" cy="36036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a:off x="2627313" y="1484313"/>
            <a:ext cx="649287" cy="21590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008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Professional judgement </a:t>
            </a:r>
            <a:r>
              <a:rPr lang="en-GB" dirty="0" smtClean="0"/>
              <a:t>considerations…</a:t>
            </a:r>
            <a:endParaRPr lang="en-GB" dirty="0"/>
          </a:p>
        </p:txBody>
      </p:sp>
      <p:sp>
        <p:nvSpPr>
          <p:cNvPr id="3" name="Footer Placeholder 2"/>
          <p:cNvSpPr>
            <a:spLocks noGrp="1"/>
          </p:cNvSpPr>
          <p:nvPr>
            <p:ph type="ftr" sz="quarter" idx="12"/>
          </p:nvPr>
        </p:nvSpPr>
        <p:spPr/>
        <p:txBody>
          <a:bodyPr/>
          <a:lstStyle/>
          <a:p>
            <a:pPr>
              <a:defRPr/>
            </a:pPr>
            <a:r>
              <a:rPr lang="en-US" dirty="0" smtClean="0"/>
              <a:t>© </a:t>
            </a:r>
            <a:r>
              <a:rPr lang="en-US" dirty="0" err="1" smtClean="0"/>
              <a:t>SafeLives</a:t>
            </a:r>
            <a:r>
              <a:rPr lang="en-US" dirty="0" smtClean="0"/>
              <a:t> 2015</a:t>
            </a:r>
            <a:endParaRPr lang="en-US" dirty="0"/>
          </a:p>
        </p:txBody>
      </p:sp>
      <p:sp>
        <p:nvSpPr>
          <p:cNvPr id="4" name="TextBox 3"/>
          <p:cNvSpPr txBox="1"/>
          <p:nvPr/>
        </p:nvSpPr>
        <p:spPr>
          <a:xfrm>
            <a:off x="395536" y="1196752"/>
            <a:ext cx="8280920" cy="3354765"/>
          </a:xfrm>
          <a:prstGeom prst="rect">
            <a:avLst/>
          </a:prstGeom>
          <a:noFill/>
        </p:spPr>
        <p:txBody>
          <a:bodyPr wrap="square" lIns="0" tIns="0" rIns="0" bIns="0" rtlCol="0">
            <a:spAutoFit/>
          </a:bodyPr>
          <a:lstStyle/>
          <a:p>
            <a:pPr>
              <a:buFont typeface="Wingdings" panose="05000000000000000000" pitchFamily="2" charset="2"/>
              <a:buChar char="Ø"/>
            </a:pPr>
            <a:r>
              <a:rPr lang="en-GB" sz="2000" dirty="0">
                <a:latin typeface="Arial" panose="020B0604020202020204" pitchFamily="34" charset="0"/>
                <a:ea typeface="Tahoma" panose="020B0604030504040204" pitchFamily="34" charset="0"/>
                <a:cs typeface="Arial" panose="020B0604020202020204" pitchFamily="34" charset="0"/>
              </a:rPr>
              <a:t>Recognising minimisation or denial </a:t>
            </a:r>
            <a:endParaRPr lang="en-GB" sz="2000" dirty="0">
              <a:latin typeface="Arial" panose="020B0604020202020204" pitchFamily="34" charset="0"/>
              <a:ea typeface="Tahoma" panose="020B0604030504040204" pitchFamily="34" charset="0"/>
              <a:cs typeface="Arial" panose="020B0604020202020204" pitchFamily="34" charset="0"/>
            </a:endParaRPr>
          </a:p>
          <a:p>
            <a:pPr>
              <a:buFont typeface="Wingdings" panose="05000000000000000000" pitchFamily="2" charset="2"/>
              <a:buChar char="Ø"/>
            </a:pPr>
            <a:endParaRPr lang="en-GB" sz="2000" dirty="0">
              <a:latin typeface="Arial" panose="020B0604020202020204" pitchFamily="34" charset="0"/>
              <a:ea typeface="Tahoma" panose="020B0604030504040204" pitchFamily="34" charset="0"/>
              <a:cs typeface="Arial" panose="020B0604020202020204" pitchFamily="34" charset="0"/>
            </a:endParaRPr>
          </a:p>
          <a:p>
            <a:pPr>
              <a:buFont typeface="Wingdings" panose="05000000000000000000" pitchFamily="2" charset="2"/>
              <a:buChar char="Ø"/>
            </a:pPr>
            <a:r>
              <a:rPr lang="en-GB" sz="2000" dirty="0">
                <a:latin typeface="Arial" panose="020B0604020202020204" pitchFamily="34" charset="0"/>
                <a:ea typeface="Tahoma" panose="020B0604030504040204" pitchFamily="34" charset="0"/>
                <a:cs typeface="Arial" panose="020B0604020202020204" pitchFamily="34" charset="0"/>
              </a:rPr>
              <a:t>Understanding how diversity can impact on disclosure e.g. LGBT clients, issues related to honour based violence, disability, etc.</a:t>
            </a:r>
          </a:p>
          <a:p>
            <a:pPr>
              <a:buFont typeface="Wingdings" panose="05000000000000000000" pitchFamily="2" charset="2"/>
              <a:buChar char="Ø"/>
            </a:pPr>
            <a:endParaRPr lang="en-GB" sz="2000" dirty="0">
              <a:latin typeface="Arial" panose="020B0604020202020204" pitchFamily="34" charset="0"/>
              <a:ea typeface="Tahoma" panose="020B0604030504040204" pitchFamily="34" charset="0"/>
              <a:cs typeface="Arial" panose="020B0604020202020204" pitchFamily="34" charset="0"/>
            </a:endParaRPr>
          </a:p>
          <a:p>
            <a:pPr>
              <a:buFont typeface="Wingdings" panose="05000000000000000000" pitchFamily="2" charset="2"/>
              <a:buChar char="Ø"/>
            </a:pPr>
            <a:r>
              <a:rPr lang="en-GB" sz="2000" dirty="0">
                <a:latin typeface="Arial" panose="020B0604020202020204" pitchFamily="34" charset="0"/>
                <a:ea typeface="Tahoma" panose="020B0604030504040204" pitchFamily="34" charset="0"/>
                <a:cs typeface="Arial" panose="020B0604020202020204" pitchFamily="34" charset="0"/>
              </a:rPr>
              <a:t>Identifying escalation  in terms of frequency and severity</a:t>
            </a:r>
          </a:p>
          <a:p>
            <a:pPr>
              <a:buFont typeface="Wingdings" panose="05000000000000000000" pitchFamily="2" charset="2"/>
              <a:buChar char="Ø"/>
            </a:pPr>
            <a:endParaRPr lang="en-GB" sz="2000" dirty="0">
              <a:latin typeface="Arial" panose="020B0604020202020204" pitchFamily="34" charset="0"/>
              <a:ea typeface="Tahoma" panose="020B0604030504040204" pitchFamily="34" charset="0"/>
              <a:cs typeface="Arial" panose="020B0604020202020204" pitchFamily="34" charset="0"/>
            </a:endParaRPr>
          </a:p>
          <a:p>
            <a:pPr>
              <a:buFont typeface="Wingdings" panose="05000000000000000000" pitchFamily="2" charset="2"/>
              <a:buChar char="Ø"/>
            </a:pPr>
            <a:r>
              <a:rPr lang="en-GB" sz="2000" dirty="0" smtClean="0">
                <a:latin typeface="Arial" panose="020B0604020202020204" pitchFamily="34" charset="0"/>
                <a:ea typeface="Tahoma" panose="020B0604030504040204" pitchFamily="34" charset="0"/>
                <a:cs typeface="Arial" panose="020B0604020202020204" pitchFamily="34" charset="0"/>
              </a:rPr>
              <a:t>R</a:t>
            </a:r>
            <a:r>
              <a:rPr lang="en-GB" sz="2000" dirty="0" smtClean="0">
                <a:latin typeface="Arial" panose="020B0604020202020204" pitchFamily="34" charset="0"/>
                <a:ea typeface="Tahoma" panose="020B0604030504040204" pitchFamily="34" charset="0"/>
                <a:cs typeface="Arial" panose="020B0604020202020204" pitchFamily="34" charset="0"/>
              </a:rPr>
              <a:t>ecognising </a:t>
            </a:r>
            <a:r>
              <a:rPr lang="en-GB" sz="2000" dirty="0">
                <a:latin typeface="Arial" panose="020B0604020202020204" pitchFamily="34" charset="0"/>
                <a:ea typeface="Tahoma" panose="020B0604030504040204" pitchFamily="34" charset="0"/>
                <a:cs typeface="Arial" panose="020B0604020202020204" pitchFamily="34" charset="0"/>
              </a:rPr>
              <a:t>unusually deviant, concerning or more severe </a:t>
            </a:r>
            <a:r>
              <a:rPr lang="en-GB" sz="2000" dirty="0" smtClean="0">
                <a:latin typeface="Arial" panose="020B0604020202020204" pitchFamily="34" charset="0"/>
                <a:ea typeface="Tahoma" panose="020B0604030504040204" pitchFamily="34" charset="0"/>
                <a:cs typeface="Arial" panose="020B0604020202020204" pitchFamily="34" charset="0"/>
              </a:rPr>
              <a:t>abusive behaviour</a:t>
            </a:r>
            <a:endParaRPr lang="en-GB" sz="2000" dirty="0">
              <a:latin typeface="Arial" panose="020B0604020202020204" pitchFamily="34" charset="0"/>
              <a:ea typeface="Tahoma" panose="020B0604030504040204" pitchFamily="34" charset="0"/>
              <a:cs typeface="Arial" panose="020B0604020202020204" pitchFamily="34" charset="0"/>
            </a:endParaRPr>
          </a:p>
          <a:p>
            <a:pPr>
              <a:buFont typeface="Wingdings" panose="05000000000000000000" pitchFamily="2" charset="2"/>
              <a:buChar char="Ø"/>
            </a:pPr>
            <a:endParaRPr lang="en-GB" sz="2000" dirty="0">
              <a:latin typeface="Arial" panose="020B0604020202020204" pitchFamily="34" charset="0"/>
              <a:ea typeface="Tahoma" panose="020B0604030504040204" pitchFamily="34" charset="0"/>
              <a:cs typeface="Arial" panose="020B0604020202020204" pitchFamily="34" charset="0"/>
            </a:endParaRPr>
          </a:p>
          <a:p>
            <a:pPr>
              <a:buFont typeface="Wingdings" panose="05000000000000000000" pitchFamily="2" charset="2"/>
              <a:buChar char="Ø"/>
            </a:pPr>
            <a:endParaRPr lang="en-GB" sz="18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281648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endParaRPr lang="en-GB" dirty="0"/>
          </a:p>
        </p:txBody>
      </p:sp>
      <p:sp>
        <p:nvSpPr>
          <p:cNvPr id="3" name="Footer Placeholder 2"/>
          <p:cNvSpPr>
            <a:spLocks noGrp="1"/>
          </p:cNvSpPr>
          <p:nvPr>
            <p:ph type="ftr" sz="quarter" idx="12"/>
          </p:nvPr>
        </p:nvSpPr>
        <p:spPr>
          <a:xfrm>
            <a:off x="498179" y="6629400"/>
            <a:ext cx="4114800" cy="228600"/>
          </a:xfrm>
        </p:spPr>
        <p:txBody>
          <a:bodyPr/>
          <a:lstStyle/>
          <a:p>
            <a:pPr>
              <a:defRPr/>
            </a:pPr>
            <a:r>
              <a:rPr lang="en-US" dirty="0" smtClean="0"/>
              <a:t>© </a:t>
            </a:r>
            <a:r>
              <a:rPr lang="en-US" dirty="0" err="1" smtClean="0"/>
              <a:t>SafeLives</a:t>
            </a:r>
            <a:r>
              <a:rPr lang="en-US" dirty="0" smtClean="0"/>
              <a:t> 2015</a:t>
            </a:r>
            <a:endParaRPr lang="en-US" dirty="0"/>
          </a:p>
        </p:txBody>
      </p:sp>
      <p:graphicFrame>
        <p:nvGraphicFramePr>
          <p:cNvPr id="6" name="Diagram 5"/>
          <p:cNvGraphicFramePr/>
          <p:nvPr>
            <p:extLst>
              <p:ext uri="{D42A27DB-BD31-4B8C-83A1-F6EECF244321}">
                <p14:modId xmlns:p14="http://schemas.microsoft.com/office/powerpoint/2010/main" val="2251067796"/>
              </p:ext>
            </p:extLst>
          </p:nvPr>
        </p:nvGraphicFramePr>
        <p:xfrm>
          <a:off x="5868144" y="0"/>
          <a:ext cx="2915816" cy="312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764524950"/>
              </p:ext>
            </p:extLst>
          </p:nvPr>
        </p:nvGraphicFramePr>
        <p:xfrm>
          <a:off x="1447658" y="286270"/>
          <a:ext cx="6718300" cy="279783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 7"/>
          <p:cNvGraphicFramePr/>
          <p:nvPr>
            <p:extLst>
              <p:ext uri="{D42A27DB-BD31-4B8C-83A1-F6EECF244321}">
                <p14:modId xmlns:p14="http://schemas.microsoft.com/office/powerpoint/2010/main" val="1856929962"/>
              </p:ext>
            </p:extLst>
          </p:nvPr>
        </p:nvGraphicFramePr>
        <p:xfrm>
          <a:off x="991425" y="3938987"/>
          <a:ext cx="7537644" cy="136453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9" name="Flowchart: Multidocument 8"/>
          <p:cNvSpPr/>
          <p:nvPr/>
        </p:nvSpPr>
        <p:spPr>
          <a:xfrm>
            <a:off x="231645" y="412858"/>
            <a:ext cx="2922715" cy="2231134"/>
          </a:xfrm>
          <a:prstGeom prst="flowChartMultidocument">
            <a:avLst/>
          </a:prstGeom>
          <a:solidFill>
            <a:srgbClr val="D60093">
              <a:alpha val="76000"/>
            </a:srgbClr>
          </a:solidFill>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anchor="ctr"/>
          <a:lstStyle/>
          <a:p>
            <a:pPr algn="ctr">
              <a:defRPr/>
            </a:pPr>
            <a:endParaRPr lang="en-GB" dirty="0">
              <a:latin typeface="Arial" panose="020B0604020202020204" pitchFamily="34" charset="0"/>
            </a:endParaRPr>
          </a:p>
        </p:txBody>
      </p:sp>
      <p:sp>
        <p:nvSpPr>
          <p:cNvPr id="10" name="TextBox 10"/>
          <p:cNvSpPr txBox="1">
            <a:spLocks noChangeArrowheads="1"/>
          </p:cNvSpPr>
          <p:nvPr/>
        </p:nvSpPr>
        <p:spPr bwMode="auto">
          <a:xfrm>
            <a:off x="231644" y="941812"/>
            <a:ext cx="2371852" cy="932755"/>
          </a:xfrm>
          <a:prstGeom prst="rect">
            <a:avLst/>
          </a:prstGeom>
          <a:noFill/>
          <a:ln w="9525">
            <a:noFill/>
            <a:miter lim="800000"/>
            <a:headEnd/>
            <a:tailEnd/>
          </a:ln>
        </p:spPr>
        <p:txBody>
          <a:bodyPr wrap="square" lIns="100772" tIns="50387" rIns="100772" bIns="50387">
            <a:spAutoFit/>
          </a:bodyPr>
          <a:lstStyle/>
          <a:p>
            <a:r>
              <a:rPr lang="en-GB" sz="1800" dirty="0" smtClean="0">
                <a:solidFill>
                  <a:schemeClr val="bg1"/>
                </a:solidFill>
                <a:latin typeface="Arial" panose="020B0604020202020204" pitchFamily="34" charset="0"/>
              </a:rPr>
              <a:t>Local policies </a:t>
            </a:r>
            <a:r>
              <a:rPr lang="en-GB" sz="1800" dirty="0">
                <a:solidFill>
                  <a:schemeClr val="bg1"/>
                </a:solidFill>
                <a:latin typeface="Arial" panose="020B0604020202020204" pitchFamily="34" charset="0"/>
              </a:rPr>
              <a:t>&amp; </a:t>
            </a:r>
            <a:r>
              <a:rPr lang="en-GB" sz="1800" dirty="0" smtClean="0">
                <a:solidFill>
                  <a:schemeClr val="bg1"/>
                </a:solidFill>
                <a:latin typeface="Arial" panose="020B0604020202020204" pitchFamily="34" charset="0"/>
              </a:rPr>
              <a:t>procedures </a:t>
            </a:r>
            <a:r>
              <a:rPr lang="en-GB" sz="1800" dirty="0">
                <a:solidFill>
                  <a:schemeClr val="bg1"/>
                </a:solidFill>
                <a:latin typeface="Arial" panose="020B0604020202020204" pitchFamily="34" charset="0"/>
              </a:rPr>
              <a:t>around </a:t>
            </a:r>
            <a:r>
              <a:rPr lang="en-GB" sz="1800" dirty="0" smtClean="0">
                <a:solidFill>
                  <a:schemeClr val="bg1"/>
                </a:solidFill>
                <a:latin typeface="Arial" panose="020B0604020202020204" pitchFamily="34" charset="0"/>
              </a:rPr>
              <a:t>domestic abuse</a:t>
            </a:r>
            <a:endParaRPr lang="en-GB" sz="1800" dirty="0">
              <a:solidFill>
                <a:schemeClr val="bg1"/>
              </a:solidFill>
              <a:latin typeface="Arial" panose="020B0604020202020204" pitchFamily="34" charset="0"/>
            </a:endParaRPr>
          </a:p>
        </p:txBody>
      </p:sp>
      <p:grpSp>
        <p:nvGrpSpPr>
          <p:cNvPr id="11" name="Group 11"/>
          <p:cNvGrpSpPr>
            <a:grpSpLocks/>
          </p:cNvGrpSpPr>
          <p:nvPr/>
        </p:nvGrpSpPr>
        <p:grpSpPr bwMode="auto">
          <a:xfrm>
            <a:off x="1943731" y="5027613"/>
            <a:ext cx="250825" cy="196850"/>
            <a:chOff x="2926338" y="553686"/>
            <a:chExt cx="227507" cy="177785"/>
          </a:xfrm>
        </p:grpSpPr>
        <p:sp>
          <p:nvSpPr>
            <p:cNvPr id="12" name="Right Arrow 11"/>
            <p:cNvSpPr/>
            <p:nvPr/>
          </p:nvSpPr>
          <p:spPr>
            <a:xfrm rot="5326798">
              <a:off x="2951199" y="528825"/>
              <a:ext cx="177785" cy="2275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3" name="Right Arrow 4"/>
            <p:cNvSpPr/>
            <p:nvPr/>
          </p:nvSpPr>
          <p:spPr>
            <a:xfrm rot="-73202">
              <a:off x="2970975" y="553686"/>
              <a:ext cx="136793" cy="12330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91896">
                <a:lnSpc>
                  <a:spcPct val="90000"/>
                </a:lnSpc>
                <a:spcAft>
                  <a:spcPct val="35000"/>
                </a:spcAft>
                <a:defRPr/>
              </a:pPr>
              <a:endParaRPr lang="en-US" sz="900" dirty="0">
                <a:solidFill>
                  <a:schemeClr val="bg1"/>
                </a:solidFill>
                <a:latin typeface="Arial" panose="020B0604020202020204" pitchFamily="34" charset="0"/>
              </a:endParaRPr>
            </a:p>
          </p:txBody>
        </p:sp>
      </p:grpSp>
      <p:grpSp>
        <p:nvGrpSpPr>
          <p:cNvPr id="14" name="Group 17"/>
          <p:cNvGrpSpPr>
            <a:grpSpLocks/>
          </p:cNvGrpSpPr>
          <p:nvPr/>
        </p:nvGrpSpPr>
        <p:grpSpPr bwMode="auto">
          <a:xfrm>
            <a:off x="4397542" y="5054600"/>
            <a:ext cx="250825" cy="196850"/>
            <a:chOff x="2926338" y="553686"/>
            <a:chExt cx="227507" cy="177785"/>
          </a:xfrm>
        </p:grpSpPr>
        <p:sp>
          <p:nvSpPr>
            <p:cNvPr id="15" name="Right Arrow 14"/>
            <p:cNvSpPr/>
            <p:nvPr/>
          </p:nvSpPr>
          <p:spPr>
            <a:xfrm rot="5326798">
              <a:off x="2951199" y="528825"/>
              <a:ext cx="177785" cy="2275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Right Arrow 4"/>
            <p:cNvSpPr/>
            <p:nvPr/>
          </p:nvSpPr>
          <p:spPr>
            <a:xfrm rot="-73202">
              <a:off x="2970976" y="553686"/>
              <a:ext cx="136792" cy="12330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91896">
                <a:lnSpc>
                  <a:spcPct val="90000"/>
                </a:lnSpc>
                <a:spcAft>
                  <a:spcPct val="35000"/>
                </a:spcAft>
                <a:defRPr/>
              </a:pPr>
              <a:endParaRPr lang="en-US" sz="900" dirty="0">
                <a:solidFill>
                  <a:schemeClr val="bg1"/>
                </a:solidFill>
                <a:latin typeface="Arial" panose="020B0604020202020204" pitchFamily="34" charset="0"/>
              </a:endParaRPr>
            </a:p>
          </p:txBody>
        </p:sp>
      </p:grpSp>
      <p:grpSp>
        <p:nvGrpSpPr>
          <p:cNvPr id="17" name="Group 20"/>
          <p:cNvGrpSpPr>
            <a:grpSpLocks/>
          </p:cNvGrpSpPr>
          <p:nvPr/>
        </p:nvGrpSpPr>
        <p:grpSpPr bwMode="auto">
          <a:xfrm>
            <a:off x="6784620" y="5024438"/>
            <a:ext cx="249237" cy="196850"/>
            <a:chOff x="2926338" y="553686"/>
            <a:chExt cx="227507" cy="177785"/>
          </a:xfrm>
        </p:grpSpPr>
        <p:sp>
          <p:nvSpPr>
            <p:cNvPr id="18" name="Right Arrow 17"/>
            <p:cNvSpPr/>
            <p:nvPr/>
          </p:nvSpPr>
          <p:spPr>
            <a:xfrm rot="5326798">
              <a:off x="2951199" y="528825"/>
              <a:ext cx="177785" cy="22750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9" name="Right Arrow 4"/>
            <p:cNvSpPr/>
            <p:nvPr/>
          </p:nvSpPr>
          <p:spPr>
            <a:xfrm rot="-73202">
              <a:off x="2971259" y="553686"/>
              <a:ext cx="136215" cy="12330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391896">
                <a:lnSpc>
                  <a:spcPct val="90000"/>
                </a:lnSpc>
                <a:spcAft>
                  <a:spcPct val="35000"/>
                </a:spcAft>
                <a:defRPr/>
              </a:pPr>
              <a:endParaRPr lang="en-US" sz="900" dirty="0">
                <a:solidFill>
                  <a:schemeClr val="bg1"/>
                </a:solidFill>
                <a:latin typeface="Arial" panose="020B0604020202020204" pitchFamily="34" charset="0"/>
              </a:endParaRPr>
            </a:p>
          </p:txBody>
        </p:sp>
      </p:grpSp>
      <p:sp>
        <p:nvSpPr>
          <p:cNvPr id="20" name="Rounded Rectangle 19"/>
          <p:cNvSpPr/>
          <p:nvPr/>
        </p:nvSpPr>
        <p:spPr>
          <a:xfrm>
            <a:off x="1298134" y="3262830"/>
            <a:ext cx="6692057" cy="551457"/>
          </a:xfrm>
          <a:prstGeom prst="roundRect">
            <a:avLst/>
          </a:prstGeom>
          <a:solidFill>
            <a:schemeClr val="tx1"/>
          </a:solidFill>
          <a:ln>
            <a:noFill/>
          </a:ln>
          <a:effectLst>
            <a:innerShdw blurRad="63500" dist="50800" dir="13500000">
              <a:prstClr val="black">
                <a:alpha val="50000"/>
              </a:prstClr>
            </a:innerShdw>
          </a:effectLst>
          <a:scene3d>
            <a:camera prst="orthographicFront"/>
            <a:lightRig rig="threePt" dir="t"/>
          </a:scene3d>
          <a:sp3d contourW="12700" prstMaterial="metal">
            <a:bevelT w="165100" prst="coolSlant"/>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100772" tIns="50387" rIns="100772" bIns="50387" anchor="ctr"/>
          <a:lstStyle/>
          <a:p>
            <a:pPr algn="ctr">
              <a:defRPr/>
            </a:pPr>
            <a:r>
              <a:rPr lang="en-GB" sz="1800" dirty="0">
                <a:solidFill>
                  <a:schemeClr val="bg1"/>
                </a:solidFill>
                <a:latin typeface="Arial" pitchFamily="34" charset="0"/>
                <a:cs typeface="Arial" pitchFamily="34" charset="0"/>
              </a:rPr>
              <a:t>Professional Judgment  and Escalation</a:t>
            </a:r>
            <a:endParaRPr lang="en-US" sz="1800" dirty="0">
              <a:solidFill>
                <a:schemeClr val="bg1"/>
              </a:solidFill>
              <a:latin typeface="Arial" pitchFamily="34" charset="0"/>
              <a:cs typeface="Arial" pitchFamily="34" charset="0"/>
            </a:endParaRPr>
          </a:p>
        </p:txBody>
      </p:sp>
      <p:graphicFrame>
        <p:nvGraphicFramePr>
          <p:cNvPr id="21" name="Diagram 20"/>
          <p:cNvGraphicFramePr>
            <a:graphicFrameLocks/>
          </p:cNvGraphicFramePr>
          <p:nvPr>
            <p:extLst>
              <p:ext uri="{D42A27DB-BD31-4B8C-83A1-F6EECF244321}">
                <p14:modId xmlns:p14="http://schemas.microsoft.com/office/powerpoint/2010/main" val="2051846265"/>
              </p:ext>
            </p:extLst>
          </p:nvPr>
        </p:nvGraphicFramePr>
        <p:xfrm>
          <a:off x="38100" y="5373216"/>
          <a:ext cx="10222532" cy="118585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9542948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Scottish </a:t>
            </a:r>
            <a:r>
              <a:rPr lang="en-GB" dirty="0" err="1" smtClean="0"/>
              <a:t>Maracs</a:t>
            </a:r>
            <a:r>
              <a:rPr lang="en-GB" dirty="0" smtClean="0"/>
              <a:t> </a:t>
            </a:r>
            <a:br>
              <a:rPr lang="en-GB" dirty="0" smtClean="0"/>
            </a:br>
            <a:endParaRPr lang="en-GB" dirty="0"/>
          </a:p>
        </p:txBody>
      </p:sp>
      <p:sp>
        <p:nvSpPr>
          <p:cNvPr id="4" name="Footer Placeholder 3"/>
          <p:cNvSpPr>
            <a:spLocks noGrp="1"/>
          </p:cNvSpPr>
          <p:nvPr>
            <p:ph type="ftr" sz="quarter" idx="4294967295"/>
          </p:nvPr>
        </p:nvSpPr>
        <p:spPr>
          <a:xfrm>
            <a:off x="457200" y="6629400"/>
            <a:ext cx="4114800" cy="228600"/>
          </a:xfrm>
          <a:prstGeom prst="rect">
            <a:avLst/>
          </a:prstGeom>
        </p:spPr>
        <p:txBody>
          <a:bodyPr lIns="91420" tIns="45711" rIns="91420" bIns="45711"/>
          <a:lstStyle/>
          <a:p>
            <a:pPr>
              <a:defRPr/>
            </a:pPr>
            <a:r>
              <a:rPr lang="en-US"/>
              <a:t>© SafeLives 2016</a:t>
            </a:r>
          </a:p>
        </p:txBody>
      </p:sp>
      <p:pic>
        <p:nvPicPr>
          <p:cNvPr id="1026" name="Picture 2" descr="C:\Users\anna.smith\AppData\Local\Microsoft\Windows\Temporary Internet Files\Content.Outlook\58F33IZS\Map no numb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052737"/>
            <a:ext cx="5607706" cy="518950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457200" y="1828801"/>
            <a:ext cx="1594520" cy="1240160"/>
          </a:xfrm>
        </p:spPr>
        <p:txBody>
          <a:bodyPr/>
          <a:lstStyle/>
          <a:p>
            <a:r>
              <a:rPr lang="en-GB" dirty="0" smtClean="0"/>
              <a:t>29 </a:t>
            </a:r>
            <a:r>
              <a:rPr lang="en-GB" dirty="0" err="1"/>
              <a:t>Maracs</a:t>
            </a:r>
            <a:r>
              <a:rPr lang="en-GB" dirty="0"/>
              <a:t> operating per month</a:t>
            </a:r>
          </a:p>
          <a:p>
            <a:endParaRPr lang="en-GB" dirty="0"/>
          </a:p>
        </p:txBody>
      </p:sp>
    </p:spTree>
    <p:extLst>
      <p:ext uri="{BB962C8B-B14F-4D97-AF65-F5344CB8AC3E}">
        <p14:creationId xmlns:p14="http://schemas.microsoft.com/office/powerpoint/2010/main" val="1615073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229600" cy="4114800"/>
          </a:xfrm>
        </p:spPr>
        <p:txBody>
          <a:bodyPr/>
          <a:lstStyle/>
          <a:p>
            <a:pPr>
              <a:lnSpc>
                <a:spcPct val="150000"/>
              </a:lnSpc>
            </a:pPr>
            <a:r>
              <a:rPr lang="en-GB" sz="2400" dirty="0"/>
              <a:t>Risk led</a:t>
            </a:r>
          </a:p>
          <a:p>
            <a:pPr>
              <a:lnSpc>
                <a:spcPct val="150000"/>
              </a:lnSpc>
            </a:pPr>
            <a:r>
              <a:rPr lang="en-GB" sz="2400" dirty="0"/>
              <a:t>Individualised</a:t>
            </a:r>
          </a:p>
          <a:p>
            <a:pPr>
              <a:lnSpc>
                <a:spcPct val="150000"/>
              </a:lnSpc>
            </a:pPr>
            <a:r>
              <a:rPr lang="en-GB" sz="2400" dirty="0" smtClean="0"/>
              <a:t>Empowering</a:t>
            </a:r>
            <a:endParaRPr lang="en-GB" sz="2400" dirty="0"/>
          </a:p>
          <a:p>
            <a:pPr>
              <a:lnSpc>
                <a:spcPct val="150000"/>
              </a:lnSpc>
            </a:pPr>
            <a:r>
              <a:rPr lang="en-GB" sz="2400" dirty="0"/>
              <a:t>Collaborative process</a:t>
            </a:r>
          </a:p>
          <a:p>
            <a:pPr>
              <a:lnSpc>
                <a:spcPct val="150000"/>
              </a:lnSpc>
            </a:pPr>
            <a:r>
              <a:rPr lang="en-GB" sz="2400" dirty="0"/>
              <a:t>Identifying sources of support (professional and personal)</a:t>
            </a:r>
          </a:p>
          <a:p>
            <a:pPr>
              <a:lnSpc>
                <a:spcPct val="150000"/>
              </a:lnSpc>
            </a:pPr>
            <a:r>
              <a:rPr lang="en-GB" sz="2400" dirty="0"/>
              <a:t>Increasing resilience</a:t>
            </a:r>
          </a:p>
          <a:p>
            <a:pPr>
              <a:lnSpc>
                <a:spcPct val="150000"/>
              </a:lnSpc>
            </a:pPr>
            <a:r>
              <a:rPr lang="en-GB" sz="2400" dirty="0"/>
              <a:t>Prepares </a:t>
            </a:r>
            <a:r>
              <a:rPr lang="en-GB" sz="2400" dirty="0" smtClean="0"/>
              <a:t>for </a:t>
            </a:r>
            <a:r>
              <a:rPr lang="en-GB" sz="2400" dirty="0"/>
              <a:t>‘worse case’ scenarios</a:t>
            </a:r>
          </a:p>
          <a:p>
            <a:pPr>
              <a:lnSpc>
                <a:spcPct val="150000"/>
              </a:lnSpc>
            </a:pPr>
            <a:r>
              <a:rPr lang="en-GB" sz="2400" dirty="0"/>
              <a:t>S.M.A.R.T. actions</a:t>
            </a:r>
          </a:p>
          <a:p>
            <a:endParaRPr lang="en-GB" dirty="0"/>
          </a:p>
        </p:txBody>
      </p:sp>
      <p:sp>
        <p:nvSpPr>
          <p:cNvPr id="3" name="Title 2"/>
          <p:cNvSpPr>
            <a:spLocks noGrp="1"/>
          </p:cNvSpPr>
          <p:nvPr>
            <p:ph type="title"/>
          </p:nvPr>
        </p:nvSpPr>
        <p:spPr>
          <a:xfrm>
            <a:off x="323528" y="476672"/>
            <a:ext cx="8229600" cy="685800"/>
          </a:xfrm>
        </p:spPr>
        <p:txBody>
          <a:bodyPr/>
          <a:lstStyle/>
          <a:p>
            <a:r>
              <a:rPr lang="en-GB" dirty="0"/>
              <a:t>I</a:t>
            </a:r>
            <a:r>
              <a:rPr lang="en-GB" dirty="0" smtClean="0"/>
              <a:t>ndividual safety </a:t>
            </a:r>
            <a:r>
              <a:rPr lang="en-GB" dirty="0"/>
              <a:t>&amp; s</a:t>
            </a:r>
            <a:r>
              <a:rPr lang="en-GB" dirty="0" smtClean="0"/>
              <a:t>upport </a:t>
            </a:r>
            <a:r>
              <a:rPr lang="en-GB" dirty="0"/>
              <a:t>p</a:t>
            </a:r>
            <a:r>
              <a:rPr lang="en-GB" dirty="0" smtClean="0"/>
              <a:t>lanning…</a:t>
            </a:r>
            <a:endParaRPr lang="en-GB" dirty="0"/>
          </a:p>
        </p:txBody>
      </p:sp>
      <p:sp>
        <p:nvSpPr>
          <p:cNvPr id="4" name="Footer Placeholder 3"/>
          <p:cNvSpPr>
            <a:spLocks noGrp="1"/>
          </p:cNvSpPr>
          <p:nvPr>
            <p:ph type="ftr" sz="quarter" idx="12"/>
          </p:nvPr>
        </p:nvSpPr>
        <p:spPr/>
        <p:txBody>
          <a:bodyPr/>
          <a:lstStyle/>
          <a:p>
            <a:pPr>
              <a:defRPr/>
            </a:pPr>
            <a:r>
              <a:rPr lang="en-US" smtClean="0"/>
              <a:t>© SafeLives 2014</a:t>
            </a:r>
            <a:endParaRPr lang="en-US"/>
          </a:p>
        </p:txBody>
      </p:sp>
    </p:spTree>
    <p:extLst>
      <p:ext uri="{BB962C8B-B14F-4D97-AF65-F5344CB8AC3E}">
        <p14:creationId xmlns:p14="http://schemas.microsoft.com/office/powerpoint/2010/main" val="31416320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pPr>
              <a:defRPr/>
            </a:pPr>
            <a:r>
              <a:rPr lang="en-US" smtClean="0"/>
              <a:t>© SafeLives 2014</a:t>
            </a:r>
            <a:endParaRPr lang="en-US"/>
          </a:p>
        </p:txBody>
      </p:sp>
      <p:sp>
        <p:nvSpPr>
          <p:cNvPr id="5" name="Rectangle 4"/>
          <p:cNvSpPr/>
          <p:nvPr/>
        </p:nvSpPr>
        <p:spPr>
          <a:xfrm>
            <a:off x="1979712" y="1001581"/>
            <a:ext cx="5056191" cy="707886"/>
          </a:xfrm>
          <a:prstGeom prst="rect">
            <a:avLst/>
          </a:prstGeom>
        </p:spPr>
        <p:txBody>
          <a:bodyPr wrap="none" lIns="91430" tIns="45715" rIns="91430" bIns="45715">
            <a:spAutoFit/>
          </a:bodyPr>
          <a:lstStyle/>
          <a:p>
            <a:pPr algn="ctr"/>
            <a:r>
              <a:rPr lang="en-GB" sz="4000" b="1" dirty="0">
                <a:solidFill>
                  <a:srgbClr val="00B0F0"/>
                </a:solidFill>
                <a:latin typeface="+mj-lt"/>
              </a:rPr>
              <a:t>Information Sharing</a:t>
            </a:r>
          </a:p>
        </p:txBody>
      </p:sp>
      <p:sp>
        <p:nvSpPr>
          <p:cNvPr id="2" name="Rectangle 1"/>
          <p:cNvSpPr/>
          <p:nvPr/>
        </p:nvSpPr>
        <p:spPr>
          <a:xfrm>
            <a:off x="1132559" y="1726838"/>
            <a:ext cx="6750496" cy="5139869"/>
          </a:xfrm>
          <a:prstGeom prst="rect">
            <a:avLst/>
          </a:prstGeom>
        </p:spPr>
        <p:txBody>
          <a:bodyPr wrap="square" lIns="91430" tIns="45715" rIns="91430" bIns="45715">
            <a:spAutoFit/>
          </a:bodyPr>
          <a:lstStyle/>
          <a:p>
            <a:pPr marL="342865" indent="-342865" algn="ctr">
              <a:buFont typeface="Arial" panose="020B0604020202020204" pitchFamily="34" charset="0"/>
              <a:buChar char="•"/>
            </a:pPr>
            <a:r>
              <a:rPr lang="en-GB" dirty="0" smtClean="0">
                <a:solidFill>
                  <a:srgbClr val="002060"/>
                </a:solidFill>
                <a:latin typeface="+mj-lt"/>
                <a:ea typeface="Tahoma" panose="020B0604030504040204" pitchFamily="34" charset="0"/>
                <a:cs typeface="Arial" panose="020B0604020202020204" pitchFamily="34" charset="0"/>
              </a:rPr>
              <a:t>Before gathering detailed information from a client about domestic abuse you must be clear about your policy on how that information would be recorded and how it might be shared.</a:t>
            </a:r>
          </a:p>
          <a:p>
            <a:pPr marL="342865" indent="-342865" algn="ctr">
              <a:buFont typeface="Arial" panose="020B0604020202020204" pitchFamily="34" charset="0"/>
              <a:buChar char="•"/>
            </a:pPr>
            <a:endParaRPr lang="en-GB" altLang="en-US" dirty="0">
              <a:solidFill>
                <a:srgbClr val="002060"/>
              </a:solidFill>
              <a:latin typeface="+mj-lt"/>
              <a:ea typeface="Tahoma" panose="020B0604030504040204" pitchFamily="34" charset="0"/>
              <a:cs typeface="Arial" panose="020B0604020202020204" pitchFamily="34" charset="0"/>
            </a:endParaRPr>
          </a:p>
          <a:p>
            <a:pPr marL="342865" indent="-342865" algn="ctr">
              <a:buFont typeface="Arial" panose="020B0604020202020204" pitchFamily="34" charset="0"/>
              <a:buChar char="•"/>
            </a:pPr>
            <a:r>
              <a:rPr lang="en-GB" altLang="en-US" dirty="0" smtClean="0">
                <a:solidFill>
                  <a:srgbClr val="002060"/>
                </a:solidFill>
                <a:latin typeface="+mj-lt"/>
                <a:cs typeface="Tahoma" pitchFamily="34" charset="0"/>
              </a:rPr>
              <a:t>We </a:t>
            </a:r>
            <a:r>
              <a:rPr lang="en-GB" altLang="en-US" dirty="0">
                <a:solidFill>
                  <a:srgbClr val="002060"/>
                </a:solidFill>
                <a:latin typeface="+mj-lt"/>
                <a:cs typeface="Tahoma" pitchFamily="34" charset="0"/>
              </a:rPr>
              <a:t>need to have consent to share information about a client </a:t>
            </a:r>
            <a:r>
              <a:rPr lang="en-GB" altLang="en-US" u="sng" dirty="0">
                <a:solidFill>
                  <a:srgbClr val="002060"/>
                </a:solidFill>
                <a:latin typeface="+mj-lt"/>
                <a:cs typeface="Tahoma" pitchFamily="34" charset="0"/>
              </a:rPr>
              <a:t>unless</a:t>
            </a:r>
            <a:r>
              <a:rPr lang="en-GB" altLang="en-US" dirty="0">
                <a:solidFill>
                  <a:srgbClr val="002060"/>
                </a:solidFill>
                <a:latin typeface="+mj-lt"/>
                <a:cs typeface="Tahoma" pitchFamily="34" charset="0"/>
              </a:rPr>
              <a:t> we have legal authority to disclose without </a:t>
            </a:r>
            <a:r>
              <a:rPr lang="en-GB" altLang="en-US" dirty="0" smtClean="0">
                <a:solidFill>
                  <a:srgbClr val="002060"/>
                </a:solidFill>
                <a:latin typeface="+mj-lt"/>
                <a:cs typeface="Tahoma" pitchFamily="34" charset="0"/>
              </a:rPr>
              <a:t>consent</a:t>
            </a:r>
          </a:p>
          <a:p>
            <a:pPr algn="ctr"/>
            <a:endParaRPr lang="en-GB" dirty="0" smtClean="0">
              <a:solidFill>
                <a:srgbClr val="002060"/>
              </a:solidFill>
              <a:latin typeface="+mj-lt"/>
              <a:ea typeface="Tahoma" panose="020B0604030504040204" pitchFamily="34" charset="0"/>
              <a:cs typeface="Arial" panose="020B0604020202020204" pitchFamily="34" charset="0"/>
            </a:endParaRPr>
          </a:p>
          <a:p>
            <a:pPr marL="342865" indent="-342865" algn="ctr">
              <a:buFont typeface="Arial" panose="020B0604020202020204" pitchFamily="34" charset="0"/>
              <a:buChar char="•"/>
            </a:pPr>
            <a:r>
              <a:rPr lang="en-GB" dirty="0" smtClean="0">
                <a:solidFill>
                  <a:srgbClr val="002060"/>
                </a:solidFill>
                <a:latin typeface="+mj-lt"/>
                <a:ea typeface="Tahoma" panose="020B0604030504040204" pitchFamily="34" charset="0"/>
                <a:cs typeface="Arial" panose="020B0604020202020204" pitchFamily="34" charset="0"/>
              </a:rPr>
              <a:t>Refer to your own policy and local guidance</a:t>
            </a:r>
          </a:p>
          <a:p>
            <a:pPr marL="342865" indent="-342865">
              <a:buFont typeface="Arial" panose="020B0604020202020204" pitchFamily="34" charset="0"/>
              <a:buChar char="•"/>
            </a:pPr>
            <a:endParaRPr lang="en-GB" sz="2000" i="1" dirty="0">
              <a:latin typeface="Arial" panose="020B0604020202020204" pitchFamily="34" charset="0"/>
              <a:ea typeface="Tahoma" panose="020B0604030504040204" pitchFamily="34" charset="0"/>
              <a:cs typeface="Arial" panose="020B0604020202020204" pitchFamily="34" charset="0"/>
            </a:endParaRPr>
          </a:p>
          <a:p>
            <a:endParaRPr lang="en-GB" sz="2000" i="1" dirty="0">
              <a:latin typeface="Arial" panose="020B0604020202020204" pitchFamily="34" charset="0"/>
              <a:ea typeface="Tahoma" panose="020B0604030504040204" pitchFamily="34" charset="0"/>
              <a:cs typeface="Arial" panose="020B0604020202020204" pitchFamily="34" charset="0"/>
            </a:endParaRPr>
          </a:p>
          <a:p>
            <a:endParaRPr lang="en-GB" dirty="0">
              <a:latin typeface="Arial" panose="020B0604020202020204" pitchFamily="34" charset="0"/>
            </a:endParaRPr>
          </a:p>
        </p:txBody>
      </p:sp>
    </p:spTree>
    <p:extLst>
      <p:ext uri="{BB962C8B-B14F-4D97-AF65-F5344CB8AC3E}">
        <p14:creationId xmlns:p14="http://schemas.microsoft.com/office/powerpoint/2010/main" val="729981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24744" y="4149080"/>
            <a:ext cx="8136904" cy="2041778"/>
          </a:xfrm>
        </p:spPr>
        <p:txBody>
          <a:bodyPr/>
          <a:lstStyle/>
          <a:p>
            <a:pPr marL="0" indent="0">
              <a:buNone/>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endParaRPr lang="en-GB" b="1" dirty="0">
              <a:solidFill>
                <a:schemeClr val="accent4">
                  <a:lumMod val="75000"/>
                </a:schemeClr>
              </a:solidFill>
            </a:endParaRPr>
          </a:p>
          <a:p>
            <a:pPr marL="0" indent="0">
              <a:buNone/>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endParaRPr lang="en-GB" altLang="en-US" dirty="0" smtClean="0">
              <a:solidFill>
                <a:srgbClr val="808285"/>
              </a:solidFill>
            </a:endParaRPr>
          </a:p>
          <a:p>
            <a:pPr marL="0" indent="0">
              <a:buNone/>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endParaRPr lang="en-GB" altLang="en-US" dirty="0">
              <a:solidFill>
                <a:srgbClr val="808285"/>
              </a:solidFill>
            </a:endParaRPr>
          </a:p>
          <a:p>
            <a:pPr marL="0" indent="0">
              <a:buNone/>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endParaRPr lang="en-GB" altLang="en-US" dirty="0">
              <a:solidFill>
                <a:srgbClr val="808285"/>
              </a:solidFill>
            </a:endParaRPr>
          </a:p>
          <a:p>
            <a:endParaRPr lang="en-GB" dirty="0"/>
          </a:p>
        </p:txBody>
      </p:sp>
      <p:sp>
        <p:nvSpPr>
          <p:cNvPr id="3" name="Title 2"/>
          <p:cNvSpPr>
            <a:spLocks noGrp="1"/>
          </p:cNvSpPr>
          <p:nvPr>
            <p:ph type="title"/>
          </p:nvPr>
        </p:nvSpPr>
        <p:spPr>
          <a:xfrm>
            <a:off x="323529" y="404664"/>
            <a:ext cx="8229600" cy="685800"/>
          </a:xfrm>
        </p:spPr>
        <p:txBody>
          <a:bodyPr/>
          <a:lstStyle/>
          <a:p>
            <a:r>
              <a:rPr lang="en-GB" dirty="0" smtClean="0"/>
              <a:t>Legislation – do you have legal authority to </a:t>
            </a:r>
            <a:br>
              <a:rPr lang="en-GB" dirty="0" smtClean="0"/>
            </a:br>
            <a:r>
              <a:rPr lang="en-GB" dirty="0" smtClean="0"/>
              <a:t>disclose information? </a:t>
            </a:r>
            <a:endParaRPr lang="en-GB" dirty="0"/>
          </a:p>
        </p:txBody>
      </p:sp>
      <p:sp>
        <p:nvSpPr>
          <p:cNvPr id="4" name="Footer Placeholder 3"/>
          <p:cNvSpPr>
            <a:spLocks noGrp="1"/>
          </p:cNvSpPr>
          <p:nvPr>
            <p:ph type="ftr" sz="quarter" idx="12"/>
          </p:nvPr>
        </p:nvSpPr>
        <p:spPr/>
        <p:txBody>
          <a:bodyPr/>
          <a:lstStyle/>
          <a:p>
            <a:pPr>
              <a:defRPr/>
            </a:pPr>
            <a:r>
              <a:rPr lang="en-US" smtClean="0"/>
              <a:t>© SafeLives 2014</a:t>
            </a:r>
            <a:endParaRPr lang="en-US"/>
          </a:p>
        </p:txBody>
      </p:sp>
      <p:sp>
        <p:nvSpPr>
          <p:cNvPr id="8" name="TextBox 7"/>
          <p:cNvSpPr txBox="1"/>
          <p:nvPr/>
        </p:nvSpPr>
        <p:spPr>
          <a:xfrm>
            <a:off x="323528" y="1340768"/>
            <a:ext cx="8136904" cy="5016758"/>
          </a:xfrm>
          <a:prstGeom prst="rect">
            <a:avLst/>
          </a:prstGeom>
          <a:noFill/>
        </p:spPr>
        <p:txBody>
          <a:bodyPr wrap="square" lIns="0" tIns="0" rIns="0" bIns="0" rtlCol="0">
            <a:spAutoFit/>
          </a:bodyPr>
          <a:lstStyle/>
          <a:p>
            <a:pPr marL="342865" indent="-342865" eaLnBrk="1" hangingPunct="1">
              <a:buFont typeface="Wingdings" panose="05000000000000000000" pitchFamily="2" charset="2"/>
              <a:buChar char="Ø"/>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r>
              <a:rPr lang="en-GB" altLang="en-US" sz="2000" b="1" dirty="0">
                <a:solidFill>
                  <a:schemeClr val="accent1"/>
                </a:solidFill>
                <a:latin typeface="+mj-lt"/>
              </a:rPr>
              <a:t>Data Protection Act 1998 (Schedules 2 and 3)</a:t>
            </a:r>
          </a:p>
          <a:p>
            <a:pPr eaLnBrk="1" hangingPunct="1">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r>
              <a:rPr lang="en-GB" altLang="en-US" sz="1800" dirty="0">
                <a:latin typeface="+mj-lt"/>
              </a:rPr>
              <a:t>To protect vital interests of the data subject; serious harm or matter of life and death. For the administration of justice (usually bringing perpetrators to justice) Prevention and detection of crime and/ or the apprehension or prosecution of offenders. For the exercise of functions conferred on any person by or under an enactment (Police/Social Work)</a:t>
            </a:r>
          </a:p>
          <a:p>
            <a:pPr eaLnBrk="1" hangingPunct="1">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endParaRPr lang="en-GB" altLang="en-US" sz="1800" dirty="0">
              <a:latin typeface="+mj-lt"/>
            </a:endParaRPr>
          </a:p>
          <a:p>
            <a:pPr marL="285720" indent="-285720" eaLnBrk="1" hangingPunct="1">
              <a:buFont typeface="Wingdings" panose="05000000000000000000" pitchFamily="2" charset="2"/>
              <a:buChar char="Ø"/>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r>
              <a:rPr lang="en-GB" sz="1800" b="1" dirty="0">
                <a:solidFill>
                  <a:schemeClr val="accent1"/>
                </a:solidFill>
                <a:latin typeface="+mj-lt"/>
              </a:rPr>
              <a:t>Adult Support &amp; Protection Act 2007</a:t>
            </a:r>
          </a:p>
          <a:p>
            <a:pPr eaLnBrk="1" hangingPunct="1">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endParaRPr lang="en-GB" sz="1800" b="1" dirty="0">
              <a:solidFill>
                <a:schemeClr val="accent1"/>
              </a:solidFill>
              <a:latin typeface="+mj-lt"/>
            </a:endParaRPr>
          </a:p>
          <a:p>
            <a:pPr marL="285720" indent="-285720" eaLnBrk="1" hangingPunct="1">
              <a:buFont typeface="Wingdings" panose="05000000000000000000" pitchFamily="2" charset="2"/>
              <a:buChar char="Ø"/>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r>
              <a:rPr lang="en-GB" sz="1800" b="1" dirty="0">
                <a:solidFill>
                  <a:schemeClr val="accent1"/>
                </a:solidFill>
                <a:latin typeface="+mj-lt"/>
              </a:rPr>
              <a:t>Local </a:t>
            </a:r>
            <a:r>
              <a:rPr lang="en-GB" sz="1800" b="1" dirty="0" err="1">
                <a:solidFill>
                  <a:schemeClr val="accent1"/>
                </a:solidFill>
                <a:latin typeface="+mj-lt"/>
              </a:rPr>
              <a:t>Govt</a:t>
            </a:r>
            <a:r>
              <a:rPr lang="en-GB" sz="1800" b="1" dirty="0">
                <a:solidFill>
                  <a:schemeClr val="accent1"/>
                </a:solidFill>
                <a:latin typeface="+mj-lt"/>
              </a:rPr>
              <a:t> (Scotland) Act 2003</a:t>
            </a:r>
          </a:p>
          <a:p>
            <a:pPr marL="285720" indent="-285720" eaLnBrk="1" hangingPunct="1">
              <a:buFont typeface="Wingdings" panose="05000000000000000000" pitchFamily="2" charset="2"/>
              <a:buChar char="Ø"/>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endParaRPr lang="en-GB" sz="1800" b="1" dirty="0">
              <a:solidFill>
                <a:schemeClr val="accent1"/>
              </a:solidFill>
              <a:latin typeface="+mj-lt"/>
            </a:endParaRPr>
          </a:p>
          <a:p>
            <a:pPr eaLnBrk="1" hangingPunct="1">
              <a:buFont typeface="Wingdings" panose="05000000000000000000" pitchFamily="2" charset="2"/>
              <a:buChar char="Ø"/>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r>
              <a:rPr lang="en-GB" sz="1800" b="1" dirty="0">
                <a:solidFill>
                  <a:schemeClr val="accent1"/>
                </a:solidFill>
                <a:latin typeface="+mj-lt"/>
              </a:rPr>
              <a:t> Children and Young Person’s (Scotland) Act 2014</a:t>
            </a:r>
          </a:p>
          <a:p>
            <a:r>
              <a:rPr lang="en-GB" sz="1800" b="1" dirty="0">
                <a:latin typeface="+mj-lt"/>
              </a:rPr>
              <a:t>Getting it Right for Every Child (GIRFEC)</a:t>
            </a:r>
          </a:p>
          <a:p>
            <a:r>
              <a:rPr lang="en-GB" sz="1800" i="1" dirty="0">
                <a:latin typeface="+mj-lt"/>
              </a:rPr>
              <a:t>“If there is any doubt about the safety or wellbeing of a child, the Data Protection Act should not be viewed as a barrier to proportionate sharing.” </a:t>
            </a:r>
            <a:r>
              <a:rPr lang="en-GB" sz="1800" dirty="0">
                <a:latin typeface="+mj-lt"/>
              </a:rPr>
              <a:t> </a:t>
            </a:r>
          </a:p>
          <a:p>
            <a:pPr marL="285720" indent="-285720" eaLnBrk="1" hangingPunct="1">
              <a:buFont typeface="Wingdings" panose="05000000000000000000" pitchFamily="2" charset="2"/>
              <a:buChar char="Ø"/>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endParaRPr lang="en-GB" sz="1800" b="1" dirty="0">
              <a:solidFill>
                <a:schemeClr val="accent1"/>
              </a:solidFill>
              <a:latin typeface="+mn-lt"/>
            </a:endParaRPr>
          </a:p>
          <a:p>
            <a:pPr eaLnBrk="1" hangingPunct="1">
              <a:tabLst>
                <a:tab pos="0" algn="l"/>
                <a:tab pos="447628" algn="l"/>
                <a:tab pos="896845" algn="l"/>
                <a:tab pos="1346060" algn="l"/>
                <a:tab pos="1795277" algn="l"/>
                <a:tab pos="2244492" algn="l"/>
                <a:tab pos="2693709" algn="l"/>
                <a:tab pos="3142924" algn="l"/>
                <a:tab pos="3592140" algn="l"/>
                <a:tab pos="4041356" algn="l"/>
                <a:tab pos="4490572" algn="l"/>
                <a:tab pos="4939788" algn="l"/>
                <a:tab pos="5389004" algn="l"/>
                <a:tab pos="5838220" algn="l"/>
                <a:tab pos="6287436" algn="l"/>
                <a:tab pos="6736652" algn="l"/>
                <a:tab pos="7185868" algn="l"/>
                <a:tab pos="7635083" algn="l"/>
                <a:tab pos="8084300" algn="l"/>
                <a:tab pos="8533515" algn="l"/>
                <a:tab pos="8982732" algn="l"/>
              </a:tabLst>
              <a:defRPr/>
            </a:pPr>
            <a:endParaRPr lang="en-GB" altLang="en-US" sz="1800" dirty="0">
              <a:latin typeface="+mn-lt"/>
            </a:endParaRPr>
          </a:p>
          <a:p>
            <a:pPr marL="285720" indent="-285720">
              <a:buFont typeface="Wingdings" panose="05000000000000000000" pitchFamily="2" charset="2"/>
              <a:buChar char="Ø"/>
            </a:pPr>
            <a:endParaRPr lang="en-GB" sz="1800" dirty="0">
              <a:latin typeface="+mn-lt"/>
            </a:endParaRPr>
          </a:p>
        </p:txBody>
      </p:sp>
    </p:spTree>
    <p:extLst>
      <p:ext uri="{BB962C8B-B14F-4D97-AF65-F5344CB8AC3E}">
        <p14:creationId xmlns:p14="http://schemas.microsoft.com/office/powerpoint/2010/main" val="3258303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Duty of confidentiality </a:t>
            </a:r>
          </a:p>
          <a:p>
            <a:r>
              <a:rPr lang="en-GB" dirty="0" smtClean="0"/>
              <a:t>Legal duty and supporting legislation</a:t>
            </a:r>
          </a:p>
          <a:p>
            <a:r>
              <a:rPr lang="en-GB" dirty="0" smtClean="0"/>
              <a:t>Respective risks to those affected </a:t>
            </a:r>
          </a:p>
          <a:p>
            <a:r>
              <a:rPr lang="en-GB" dirty="0" smtClean="0"/>
              <a:t>Need of other agencies to be informed </a:t>
            </a:r>
          </a:p>
          <a:p>
            <a:r>
              <a:rPr lang="en-GB" dirty="0" smtClean="0"/>
              <a:t>Proportionate response </a:t>
            </a:r>
          </a:p>
          <a:p>
            <a:endParaRPr lang="en-GB" dirty="0" smtClean="0"/>
          </a:p>
          <a:p>
            <a:pPr>
              <a:buFont typeface="Wingdings" panose="05000000000000000000" pitchFamily="2" charset="2"/>
              <a:buChar char="Ø"/>
            </a:pPr>
            <a:r>
              <a:rPr lang="en-GB" altLang="en-US" dirty="0" smtClean="0"/>
              <a:t>Record your actions</a:t>
            </a:r>
          </a:p>
          <a:p>
            <a:pPr>
              <a:buFont typeface="Wingdings" panose="05000000000000000000" pitchFamily="2" charset="2"/>
              <a:buChar char="Ø"/>
            </a:pPr>
            <a:endParaRPr lang="en-GB" altLang="en-US" dirty="0" smtClean="0"/>
          </a:p>
          <a:p>
            <a:pPr>
              <a:buFont typeface="Wingdings" panose="05000000000000000000" pitchFamily="2" charset="2"/>
              <a:buChar char="Ø"/>
            </a:pPr>
            <a:r>
              <a:rPr lang="en-GB" altLang="en-US" dirty="0" smtClean="0"/>
              <a:t>When sharing information, it is essential that we make ‘</a:t>
            </a:r>
            <a:r>
              <a:rPr lang="en-GB" altLang="en-US" b="1" dirty="0" smtClean="0"/>
              <a:t>defensible</a:t>
            </a:r>
            <a:r>
              <a:rPr lang="en-GB" altLang="en-US" dirty="0" smtClean="0"/>
              <a:t>’ not defensive decisions</a:t>
            </a:r>
          </a:p>
          <a:p>
            <a:pPr>
              <a:buFont typeface="Wingdings" panose="05000000000000000000" pitchFamily="2" charset="2"/>
              <a:buChar char="Ø"/>
            </a:pPr>
            <a:endParaRPr lang="en-GB" dirty="0" smtClean="0"/>
          </a:p>
          <a:p>
            <a:pPr>
              <a:buFont typeface="Wingdings" panose="05000000000000000000" pitchFamily="2" charset="2"/>
              <a:buChar char="Ø"/>
            </a:pPr>
            <a:r>
              <a:rPr lang="en-GB" dirty="0" smtClean="0"/>
              <a:t>We need to be clear from the outset</a:t>
            </a:r>
            <a:endParaRPr lang="en-GB" dirty="0"/>
          </a:p>
        </p:txBody>
      </p:sp>
      <p:sp>
        <p:nvSpPr>
          <p:cNvPr id="3" name="Title 2"/>
          <p:cNvSpPr>
            <a:spLocks noGrp="1"/>
          </p:cNvSpPr>
          <p:nvPr>
            <p:ph type="title"/>
          </p:nvPr>
        </p:nvSpPr>
        <p:spPr>
          <a:xfrm>
            <a:off x="179512" y="620689"/>
            <a:ext cx="8229600" cy="685800"/>
          </a:xfrm>
        </p:spPr>
        <p:txBody>
          <a:bodyPr/>
          <a:lstStyle/>
          <a:p>
            <a:r>
              <a:rPr lang="en-GB" altLang="en-US" dirty="0" smtClean="0"/>
              <a:t>Sharing Without Consent – Balance and Consider  </a:t>
            </a:r>
            <a:endParaRPr lang="en-GB" dirty="0"/>
          </a:p>
        </p:txBody>
      </p:sp>
      <p:sp>
        <p:nvSpPr>
          <p:cNvPr id="4" name="Footer Placeholder 3"/>
          <p:cNvSpPr>
            <a:spLocks noGrp="1"/>
          </p:cNvSpPr>
          <p:nvPr>
            <p:ph type="ftr" sz="quarter" idx="12"/>
          </p:nvPr>
        </p:nvSpPr>
        <p:spPr/>
        <p:txBody>
          <a:bodyPr/>
          <a:lstStyle/>
          <a:p>
            <a:r>
              <a:rPr lang="en-US" smtClean="0"/>
              <a:t>© SafeLives 2014</a:t>
            </a:r>
            <a:endParaRPr lang="en-US"/>
          </a:p>
        </p:txBody>
      </p:sp>
      <p:pic>
        <p:nvPicPr>
          <p:cNvPr id="5" name="Picture 6" descr="C:\Users\Hannah.Fisher.CAADA\AppData\Local\Microsoft\Windows\Temporary Internet Files\Content.IE5\GVAO3HY7\MP900302994[1].jpg"/>
          <p:cNvPicPr>
            <a:picLocks noChangeAspect="1" noChangeArrowheads="1"/>
          </p:cNvPicPr>
          <p:nvPr/>
        </p:nvPicPr>
        <p:blipFill>
          <a:blip r:embed="rId2" cstate="print">
            <a:grayscl/>
            <a:lum contrast="-40000"/>
          </a:blip>
          <a:srcRect/>
          <a:stretch>
            <a:fillRect/>
          </a:stretch>
        </p:blipFill>
        <p:spPr bwMode="auto">
          <a:xfrm>
            <a:off x="6104047" y="1081394"/>
            <a:ext cx="2088232" cy="2927428"/>
          </a:xfrm>
          <a:prstGeom prst="rect">
            <a:avLst/>
          </a:prstGeom>
          <a:ln>
            <a:noFill/>
          </a:ln>
          <a:effectLst>
            <a:softEdge rad="112500"/>
          </a:effectLst>
        </p:spPr>
      </p:pic>
    </p:spTree>
    <p:extLst>
      <p:ext uri="{BB962C8B-B14F-4D97-AF65-F5344CB8AC3E}">
        <p14:creationId xmlns:p14="http://schemas.microsoft.com/office/powerpoint/2010/main" val="2666754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a:t>
            </a:r>
            <a:endParaRPr lang="en-GB" dirty="0"/>
          </a:p>
        </p:txBody>
      </p:sp>
      <p:sp>
        <p:nvSpPr>
          <p:cNvPr id="3" name="Footer Placeholder 2"/>
          <p:cNvSpPr>
            <a:spLocks noGrp="1"/>
          </p:cNvSpPr>
          <p:nvPr>
            <p:ph type="ftr" sz="quarter" idx="12"/>
          </p:nvPr>
        </p:nvSpPr>
        <p:spPr/>
        <p:txBody>
          <a:bodyPr/>
          <a:lstStyle/>
          <a:p>
            <a:pPr>
              <a:defRPr/>
            </a:pPr>
            <a:r>
              <a:rPr lang="en-US" dirty="0" smtClean="0"/>
              <a:t>© </a:t>
            </a:r>
            <a:r>
              <a:rPr lang="en-US" dirty="0" err="1" smtClean="0"/>
              <a:t>SafeLives</a:t>
            </a:r>
            <a:r>
              <a:rPr lang="en-US" dirty="0" smtClean="0"/>
              <a:t> 2015</a:t>
            </a:r>
            <a:endParaRPr lang="en-US" dirty="0"/>
          </a:p>
        </p:txBody>
      </p:sp>
      <p:grpSp>
        <p:nvGrpSpPr>
          <p:cNvPr id="11" name="Group 10"/>
          <p:cNvGrpSpPr/>
          <p:nvPr/>
        </p:nvGrpSpPr>
        <p:grpSpPr>
          <a:xfrm>
            <a:off x="6522140" y="417926"/>
            <a:ext cx="1512168" cy="1136636"/>
            <a:chOff x="142764" y="1340768"/>
            <a:chExt cx="1512168" cy="1136636"/>
          </a:xfrm>
        </p:grpSpPr>
        <p:sp>
          <p:nvSpPr>
            <p:cNvPr id="5" name="TextBox 4"/>
            <p:cNvSpPr txBox="1"/>
            <p:nvPr/>
          </p:nvSpPr>
          <p:spPr>
            <a:xfrm>
              <a:off x="286780" y="1340768"/>
              <a:ext cx="1186222" cy="830997"/>
            </a:xfrm>
            <a:prstGeom prst="rect">
              <a:avLst/>
            </a:prstGeom>
            <a:noFill/>
          </p:spPr>
          <p:txBody>
            <a:bodyPr wrap="none" lIns="0" tIns="0" rIns="0" bIns="0" rtlCol="0">
              <a:spAutoFit/>
            </a:bodyPr>
            <a:lstStyle/>
            <a:p>
              <a:r>
                <a:rPr lang="en-GB" sz="3600" b="1" dirty="0" smtClean="0">
                  <a:solidFill>
                    <a:srgbClr val="002D72"/>
                  </a:solidFill>
                  <a:latin typeface="Times New Roman"/>
                </a:rPr>
                <a:t>2000+</a:t>
              </a:r>
            </a:p>
            <a:p>
              <a:endParaRPr lang="en-GB" sz="1800" dirty="0" smtClean="0">
                <a:solidFill>
                  <a:srgbClr val="002D72"/>
                </a:solidFill>
                <a:latin typeface="Times New Roman"/>
              </a:endParaRPr>
            </a:p>
          </p:txBody>
        </p:sp>
        <p:sp>
          <p:nvSpPr>
            <p:cNvPr id="6" name="TextBox 5"/>
            <p:cNvSpPr txBox="1"/>
            <p:nvPr/>
          </p:nvSpPr>
          <p:spPr>
            <a:xfrm>
              <a:off x="142764" y="1923406"/>
              <a:ext cx="1512168" cy="553998"/>
            </a:xfrm>
            <a:prstGeom prst="rect">
              <a:avLst/>
            </a:prstGeom>
            <a:noFill/>
          </p:spPr>
          <p:txBody>
            <a:bodyPr wrap="square" lIns="0" tIns="0" rIns="0" bIns="0" rtlCol="0">
              <a:spAutoFit/>
            </a:bodyPr>
            <a:lstStyle/>
            <a:p>
              <a:pPr algn="ctr"/>
              <a:r>
                <a:rPr lang="en-GB" sz="1800" dirty="0" smtClean="0">
                  <a:solidFill>
                    <a:srgbClr val="808285">
                      <a:lumMod val="50000"/>
                    </a:srgbClr>
                  </a:solidFill>
                  <a:latin typeface="Times New Roman"/>
                </a:rPr>
                <a:t>DA advocates trained</a:t>
              </a:r>
            </a:p>
          </p:txBody>
        </p:sp>
      </p:grpSp>
      <p:grpSp>
        <p:nvGrpSpPr>
          <p:cNvPr id="13" name="Group 12"/>
          <p:cNvGrpSpPr/>
          <p:nvPr/>
        </p:nvGrpSpPr>
        <p:grpSpPr>
          <a:xfrm>
            <a:off x="6365764" y="1568882"/>
            <a:ext cx="1872208" cy="853063"/>
            <a:chOff x="5724872" y="2420888"/>
            <a:chExt cx="1872208" cy="853063"/>
          </a:xfrm>
        </p:grpSpPr>
        <p:sp>
          <p:nvSpPr>
            <p:cNvPr id="7" name="TextBox 6"/>
            <p:cNvSpPr txBox="1"/>
            <p:nvPr/>
          </p:nvSpPr>
          <p:spPr>
            <a:xfrm>
              <a:off x="6300936" y="2420888"/>
              <a:ext cx="955390" cy="830997"/>
            </a:xfrm>
            <a:prstGeom prst="rect">
              <a:avLst/>
            </a:prstGeom>
            <a:noFill/>
          </p:spPr>
          <p:txBody>
            <a:bodyPr wrap="none" lIns="0" tIns="0" rIns="0" bIns="0" rtlCol="0">
              <a:spAutoFit/>
            </a:bodyPr>
            <a:lstStyle/>
            <a:p>
              <a:r>
                <a:rPr lang="en-GB" sz="3600" b="1" dirty="0" smtClean="0">
                  <a:solidFill>
                    <a:srgbClr val="002D72"/>
                  </a:solidFill>
                  <a:latin typeface="Times New Roman"/>
                </a:rPr>
                <a:t>300+</a:t>
              </a:r>
            </a:p>
            <a:p>
              <a:endParaRPr lang="en-GB" sz="1800" dirty="0" smtClean="0">
                <a:solidFill>
                  <a:srgbClr val="002D72"/>
                </a:solidFill>
                <a:latin typeface="Times New Roman"/>
              </a:endParaRPr>
            </a:p>
          </p:txBody>
        </p:sp>
        <p:sp>
          <p:nvSpPr>
            <p:cNvPr id="8" name="TextBox 7"/>
            <p:cNvSpPr txBox="1"/>
            <p:nvPr/>
          </p:nvSpPr>
          <p:spPr>
            <a:xfrm>
              <a:off x="5724872" y="2996952"/>
              <a:ext cx="1872208" cy="276999"/>
            </a:xfrm>
            <a:prstGeom prst="rect">
              <a:avLst/>
            </a:prstGeom>
            <a:noFill/>
          </p:spPr>
          <p:txBody>
            <a:bodyPr wrap="square" lIns="0" tIns="0" rIns="0" bIns="0" rtlCol="0">
              <a:spAutoFit/>
            </a:bodyPr>
            <a:lstStyle/>
            <a:p>
              <a:r>
                <a:rPr lang="en-GB" sz="1800" dirty="0" err="1" smtClean="0">
                  <a:solidFill>
                    <a:srgbClr val="808285">
                      <a:lumMod val="50000"/>
                    </a:srgbClr>
                  </a:solidFill>
                  <a:latin typeface="Times New Roman"/>
                </a:rPr>
                <a:t>Maracs</a:t>
              </a:r>
              <a:r>
                <a:rPr lang="en-GB" sz="1800" dirty="0" smtClean="0">
                  <a:solidFill>
                    <a:srgbClr val="808285">
                      <a:lumMod val="50000"/>
                    </a:srgbClr>
                  </a:solidFill>
                  <a:latin typeface="Times New Roman"/>
                </a:rPr>
                <a:t> supported</a:t>
              </a:r>
            </a:p>
          </p:txBody>
        </p:sp>
      </p:grpSp>
      <p:grpSp>
        <p:nvGrpSpPr>
          <p:cNvPr id="12" name="Group 11"/>
          <p:cNvGrpSpPr/>
          <p:nvPr/>
        </p:nvGrpSpPr>
        <p:grpSpPr>
          <a:xfrm>
            <a:off x="6326964" y="2676870"/>
            <a:ext cx="2066988" cy="1129623"/>
            <a:chOff x="5755995" y="3522196"/>
            <a:chExt cx="2066988" cy="1129623"/>
          </a:xfrm>
        </p:grpSpPr>
        <p:sp>
          <p:nvSpPr>
            <p:cNvPr id="9" name="TextBox 8"/>
            <p:cNvSpPr txBox="1"/>
            <p:nvPr/>
          </p:nvSpPr>
          <p:spPr>
            <a:xfrm>
              <a:off x="6094791" y="3522196"/>
              <a:ext cx="1410643" cy="830997"/>
            </a:xfrm>
            <a:prstGeom prst="rect">
              <a:avLst/>
            </a:prstGeom>
            <a:noFill/>
          </p:spPr>
          <p:txBody>
            <a:bodyPr wrap="none" lIns="0" tIns="0" rIns="0" bIns="0" rtlCol="0">
              <a:spAutoFit/>
            </a:bodyPr>
            <a:lstStyle/>
            <a:p>
              <a:r>
                <a:rPr lang="en-GB" sz="3600" b="1" dirty="0" smtClean="0">
                  <a:solidFill>
                    <a:srgbClr val="002D72"/>
                  </a:solidFill>
                  <a:latin typeface="Times New Roman"/>
                </a:rPr>
                <a:t>43,000</a:t>
              </a:r>
            </a:p>
            <a:p>
              <a:endParaRPr lang="en-GB" sz="1800" dirty="0" smtClean="0">
                <a:solidFill>
                  <a:srgbClr val="002D72"/>
                </a:solidFill>
                <a:latin typeface="Times New Roman"/>
              </a:endParaRPr>
            </a:p>
          </p:txBody>
        </p:sp>
        <p:sp>
          <p:nvSpPr>
            <p:cNvPr id="10" name="TextBox 9"/>
            <p:cNvSpPr txBox="1"/>
            <p:nvPr/>
          </p:nvSpPr>
          <p:spPr>
            <a:xfrm>
              <a:off x="5755995" y="4097821"/>
              <a:ext cx="2066988" cy="553998"/>
            </a:xfrm>
            <a:prstGeom prst="rect">
              <a:avLst/>
            </a:prstGeom>
            <a:noFill/>
          </p:spPr>
          <p:txBody>
            <a:bodyPr wrap="square" lIns="0" tIns="0" rIns="0" bIns="0" rtlCol="0">
              <a:spAutoFit/>
            </a:bodyPr>
            <a:lstStyle/>
            <a:p>
              <a:pPr algn="ctr"/>
              <a:r>
                <a:rPr lang="en-GB" sz="1800" dirty="0" smtClean="0">
                  <a:solidFill>
                    <a:srgbClr val="808285">
                      <a:lumMod val="50000"/>
                    </a:srgbClr>
                  </a:solidFill>
                  <a:latin typeface="Times New Roman"/>
                </a:rPr>
                <a:t>Cases in our research database</a:t>
              </a:r>
            </a:p>
          </p:txBody>
        </p:sp>
      </p:grpSp>
      <p:grpSp>
        <p:nvGrpSpPr>
          <p:cNvPr id="14" name="Group 13"/>
          <p:cNvGrpSpPr/>
          <p:nvPr/>
        </p:nvGrpSpPr>
        <p:grpSpPr>
          <a:xfrm>
            <a:off x="6372200" y="3861048"/>
            <a:ext cx="2066988" cy="1107996"/>
            <a:chOff x="5730613" y="3543823"/>
            <a:chExt cx="2066988" cy="1107996"/>
          </a:xfrm>
        </p:grpSpPr>
        <p:sp>
          <p:nvSpPr>
            <p:cNvPr id="15" name="TextBox 14"/>
            <p:cNvSpPr txBox="1"/>
            <p:nvPr/>
          </p:nvSpPr>
          <p:spPr>
            <a:xfrm>
              <a:off x="6429449" y="3543823"/>
              <a:ext cx="512961" cy="830997"/>
            </a:xfrm>
            <a:prstGeom prst="rect">
              <a:avLst/>
            </a:prstGeom>
            <a:noFill/>
          </p:spPr>
          <p:txBody>
            <a:bodyPr wrap="none" lIns="0" tIns="0" rIns="0" bIns="0" rtlCol="0">
              <a:spAutoFit/>
            </a:bodyPr>
            <a:lstStyle/>
            <a:p>
              <a:r>
                <a:rPr lang="en-GB" sz="3600" b="1" dirty="0" smtClean="0">
                  <a:solidFill>
                    <a:srgbClr val="002D72"/>
                  </a:solidFill>
                  <a:latin typeface="Times New Roman"/>
                </a:rPr>
                <a:t>50</a:t>
              </a:r>
            </a:p>
            <a:p>
              <a:endParaRPr lang="en-GB" sz="1800" dirty="0" smtClean="0">
                <a:solidFill>
                  <a:srgbClr val="002D72"/>
                </a:solidFill>
                <a:latin typeface="Times New Roman"/>
              </a:endParaRPr>
            </a:p>
          </p:txBody>
        </p:sp>
        <p:sp>
          <p:nvSpPr>
            <p:cNvPr id="16" name="TextBox 15"/>
            <p:cNvSpPr txBox="1"/>
            <p:nvPr/>
          </p:nvSpPr>
          <p:spPr>
            <a:xfrm>
              <a:off x="5730613" y="4097821"/>
              <a:ext cx="2066988" cy="553998"/>
            </a:xfrm>
            <a:prstGeom prst="rect">
              <a:avLst/>
            </a:prstGeom>
            <a:noFill/>
          </p:spPr>
          <p:txBody>
            <a:bodyPr wrap="square" lIns="0" tIns="0" rIns="0" bIns="0" rtlCol="0">
              <a:spAutoFit/>
            </a:bodyPr>
            <a:lstStyle/>
            <a:p>
              <a:pPr algn="ctr"/>
              <a:r>
                <a:rPr lang="en-GB" sz="1800" dirty="0" smtClean="0">
                  <a:solidFill>
                    <a:srgbClr val="808285">
                      <a:lumMod val="50000"/>
                    </a:srgbClr>
                  </a:solidFill>
                  <a:latin typeface="Times New Roman"/>
                </a:rPr>
                <a:t>Services using our Insights data tool</a:t>
              </a:r>
            </a:p>
          </p:txBody>
        </p:sp>
      </p:grpSp>
      <p:graphicFrame>
        <p:nvGraphicFramePr>
          <p:cNvPr id="17" name="Chart 16"/>
          <p:cNvGraphicFramePr/>
          <p:nvPr>
            <p:extLst>
              <p:ext uri="{D42A27DB-BD31-4B8C-83A1-F6EECF244321}">
                <p14:modId xmlns:p14="http://schemas.microsoft.com/office/powerpoint/2010/main" val="883982274"/>
              </p:ext>
            </p:extLst>
          </p:nvPr>
        </p:nvGraphicFramePr>
        <p:xfrm>
          <a:off x="323528" y="425852"/>
          <a:ext cx="5688632" cy="6192688"/>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6386029" y="5096216"/>
            <a:ext cx="2066988" cy="1107996"/>
            <a:chOff x="5730613" y="3543823"/>
            <a:chExt cx="2066988" cy="1107996"/>
          </a:xfrm>
        </p:grpSpPr>
        <p:sp>
          <p:nvSpPr>
            <p:cNvPr id="19" name="TextBox 18"/>
            <p:cNvSpPr txBox="1"/>
            <p:nvPr/>
          </p:nvSpPr>
          <p:spPr>
            <a:xfrm>
              <a:off x="6429449" y="3543823"/>
              <a:ext cx="461665" cy="830997"/>
            </a:xfrm>
            <a:prstGeom prst="rect">
              <a:avLst/>
            </a:prstGeom>
            <a:noFill/>
          </p:spPr>
          <p:txBody>
            <a:bodyPr wrap="none" lIns="0" tIns="0" rIns="0" bIns="0" rtlCol="0">
              <a:spAutoFit/>
            </a:bodyPr>
            <a:lstStyle/>
            <a:p>
              <a:r>
                <a:rPr lang="en-GB" sz="3600" b="1" dirty="0" smtClean="0">
                  <a:solidFill>
                    <a:srgbClr val="002D72"/>
                  </a:solidFill>
                  <a:latin typeface="Times New Roman"/>
                </a:rPr>
                <a:t>49</a:t>
              </a:r>
            </a:p>
            <a:p>
              <a:endParaRPr lang="en-GB" sz="1800" dirty="0" smtClean="0">
                <a:solidFill>
                  <a:srgbClr val="002D72"/>
                </a:solidFill>
                <a:latin typeface="Times New Roman"/>
              </a:endParaRPr>
            </a:p>
          </p:txBody>
        </p:sp>
        <p:sp>
          <p:nvSpPr>
            <p:cNvPr id="20" name="TextBox 19"/>
            <p:cNvSpPr txBox="1"/>
            <p:nvPr/>
          </p:nvSpPr>
          <p:spPr>
            <a:xfrm>
              <a:off x="5730613" y="4097821"/>
              <a:ext cx="2066988" cy="553998"/>
            </a:xfrm>
            <a:prstGeom prst="rect">
              <a:avLst/>
            </a:prstGeom>
            <a:noFill/>
          </p:spPr>
          <p:txBody>
            <a:bodyPr wrap="square" lIns="0" tIns="0" rIns="0" bIns="0" rtlCol="0">
              <a:spAutoFit/>
            </a:bodyPr>
            <a:lstStyle/>
            <a:p>
              <a:pPr algn="ctr"/>
              <a:r>
                <a:rPr lang="en-GB" sz="1800" dirty="0" smtClean="0">
                  <a:solidFill>
                    <a:srgbClr val="808285">
                      <a:lumMod val="50000"/>
                    </a:srgbClr>
                  </a:solidFill>
                  <a:latin typeface="Times New Roman"/>
                </a:rPr>
                <a:t>Services with Leading Lights accreditation</a:t>
              </a:r>
            </a:p>
          </p:txBody>
        </p:sp>
      </p:grpSp>
    </p:spTree>
    <p:extLst>
      <p:ext uri="{BB962C8B-B14F-4D97-AF65-F5344CB8AC3E}">
        <p14:creationId xmlns:p14="http://schemas.microsoft.com/office/powerpoint/2010/main" val="16839019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7" y="510953"/>
            <a:ext cx="8229600" cy="685800"/>
          </a:xfrm>
        </p:spPr>
        <p:txBody>
          <a:bodyPr/>
          <a:lstStyle/>
          <a:p>
            <a:r>
              <a:rPr lang="en-GB" dirty="0" smtClean="0"/>
              <a:t>Questions &amp; contact details</a:t>
            </a:r>
            <a:endParaRPr lang="en-GB" dirty="0"/>
          </a:p>
        </p:txBody>
      </p:sp>
      <p:sp>
        <p:nvSpPr>
          <p:cNvPr id="3" name="Footer Placeholder 2"/>
          <p:cNvSpPr>
            <a:spLocks noGrp="1"/>
          </p:cNvSpPr>
          <p:nvPr>
            <p:ph type="ftr" sz="quarter" idx="12"/>
          </p:nvPr>
        </p:nvSpPr>
        <p:spPr/>
        <p:txBody>
          <a:bodyPr/>
          <a:lstStyle/>
          <a:p>
            <a:pPr>
              <a:defRPr/>
            </a:pPr>
            <a:r>
              <a:rPr lang="en-US" dirty="0" smtClean="0"/>
              <a:t>© </a:t>
            </a:r>
            <a:r>
              <a:rPr lang="en-US" dirty="0" err="1" smtClean="0"/>
              <a:t>SafeLives</a:t>
            </a:r>
            <a:r>
              <a:rPr lang="en-US" dirty="0" smtClean="0"/>
              <a:t> 2015</a:t>
            </a:r>
            <a:endParaRPr lang="en-US" dirty="0"/>
          </a:p>
        </p:txBody>
      </p:sp>
      <p:sp>
        <p:nvSpPr>
          <p:cNvPr id="14" name="TextBox 13"/>
          <p:cNvSpPr txBox="1"/>
          <p:nvPr/>
        </p:nvSpPr>
        <p:spPr>
          <a:xfrm>
            <a:off x="395536" y="1196753"/>
            <a:ext cx="8280920" cy="830997"/>
          </a:xfrm>
          <a:prstGeom prst="rect">
            <a:avLst/>
          </a:prstGeom>
          <a:noFill/>
        </p:spPr>
        <p:txBody>
          <a:bodyPr wrap="square" lIns="0" tIns="0" rIns="0" bIns="0" rtlCol="0">
            <a:spAutoFit/>
          </a:bodyPr>
          <a:lstStyle/>
          <a:p>
            <a:endParaRPr lang="en-GB" sz="1800" dirty="0">
              <a:latin typeface="Arial" panose="020B0604020202020204" pitchFamily="34" charset="0"/>
              <a:ea typeface="Tahoma" panose="020B0604030504040204" pitchFamily="34" charset="0"/>
              <a:cs typeface="Arial" panose="020B0604020202020204" pitchFamily="34" charset="0"/>
            </a:endParaRPr>
          </a:p>
          <a:p>
            <a:endParaRPr lang="en-GB" sz="1800" dirty="0">
              <a:latin typeface="Arial" panose="020B0604020202020204" pitchFamily="34" charset="0"/>
              <a:ea typeface="Tahoma" panose="020B0604030504040204" pitchFamily="34" charset="0"/>
              <a:cs typeface="Arial" panose="020B0604020202020204" pitchFamily="34" charset="0"/>
            </a:endParaRPr>
          </a:p>
          <a:p>
            <a:endParaRPr lang="en-GB" sz="1800" dirty="0">
              <a:latin typeface="Arial" panose="020B0604020202020204" pitchFamily="34" charset="0"/>
              <a:ea typeface="Tahoma" panose="020B0604030504040204" pitchFamily="34" charset="0"/>
              <a:cs typeface="Arial" panose="020B0604020202020204" pitchFamily="34"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1202855"/>
            <a:ext cx="2370162" cy="2370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1"/>
          <p:cNvSpPr txBox="1">
            <a:spLocks/>
          </p:cNvSpPr>
          <p:nvPr/>
        </p:nvSpPr>
        <p:spPr>
          <a:xfrm>
            <a:off x="3898760" y="1196050"/>
            <a:ext cx="4477381" cy="2372870"/>
          </a:xfrm>
          <a:prstGeom prst="rect">
            <a:avLst/>
          </a:prstGeom>
        </p:spPr>
        <p:txBody>
          <a:bodyPr/>
          <a:lstStyle>
            <a:lvl1pPr marL="254000" indent="-254000" algn="l" rtl="0" eaLnBrk="1" fontAlgn="base" hangingPunct="1">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lumMod val="50000"/>
                  </a:schemeClr>
                </a:solidFill>
                <a:latin typeface="+mn-lt"/>
                <a:ea typeface="ＭＳ Ｐゴシック" pitchFamily="6" charset="-128"/>
                <a:cs typeface="ＭＳ Ｐゴシック" pitchFamily="6" charset="-128"/>
              </a:defRPr>
            </a:lvl1pPr>
            <a:lvl2pPr marL="685800" indent="-241300" algn="l" rtl="0" eaLnBrk="1" fontAlgn="base" hangingPunct="1">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lumMod val="50000"/>
                  </a:schemeClr>
                </a:solidFill>
                <a:latin typeface="+mn-lt"/>
                <a:ea typeface="ＭＳ Ｐゴシック" pitchFamily="6" charset="-128"/>
              </a:defRPr>
            </a:lvl2pPr>
            <a:lvl3pPr marL="1136650" indent="-168275"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lumMod val="50000"/>
                  </a:schemeClr>
                </a:solidFill>
                <a:latin typeface="+mn-lt"/>
                <a:ea typeface="ＭＳ Ｐゴシック" pitchFamily="6" charset="-128"/>
              </a:defRPr>
            </a:lvl3pPr>
            <a:lvl4pPr marL="1604963" indent="-261938"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lumMod val="50000"/>
                  </a:schemeClr>
                </a:solidFill>
                <a:latin typeface="+mn-lt"/>
                <a:ea typeface="ＭＳ Ｐゴシック" pitchFamily="6" charset="-128"/>
              </a:defRPr>
            </a:lvl4pPr>
            <a:lvl5pPr marL="1973263" indent="-177800" algn="l" rtl="0" eaLnBrk="1" fontAlgn="base" hangingPunct="1">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lumMod val="50000"/>
                  </a:schemeClr>
                </a:solidFill>
                <a:latin typeface="+mn-lt"/>
                <a:ea typeface="ＭＳ Ｐゴシック" pitchFamily="6" charset="-128"/>
              </a:defRPr>
            </a:lvl5pPr>
            <a:lvl6pPr marL="24304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eaLnBrk="1" fontAlgn="base" hangingPunct="1">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Font typeface="Times" pitchFamily="-108" charset="0"/>
              <a:buNone/>
            </a:pPr>
            <a:endParaRPr lang="en-GB" b="1" kern="0" dirty="0" smtClean="0"/>
          </a:p>
          <a:p>
            <a:pPr marL="0" indent="0">
              <a:buFont typeface="Times" pitchFamily="-108" charset="0"/>
              <a:buNone/>
            </a:pPr>
            <a:r>
              <a:rPr lang="en-GB" b="1" kern="0" dirty="0" smtClean="0"/>
              <a:t>Lucy McDonald Training Development Officer</a:t>
            </a:r>
          </a:p>
          <a:p>
            <a:pPr marL="0" indent="0">
              <a:buFont typeface="Times" pitchFamily="-108" charset="0"/>
              <a:buNone/>
            </a:pPr>
            <a:r>
              <a:rPr lang="en-GB" kern="0" dirty="0" smtClean="0">
                <a:solidFill>
                  <a:srgbClr val="00B0F0"/>
                </a:solidFill>
              </a:rPr>
              <a:t>Lucy.Mcdonald@SafeLives.org.uk</a:t>
            </a:r>
            <a:r>
              <a:rPr lang="en-GB" kern="0" dirty="0" smtClean="0"/>
              <a:t/>
            </a:r>
            <a:br>
              <a:rPr lang="en-GB" kern="0" dirty="0" smtClean="0"/>
            </a:br>
            <a:r>
              <a:rPr lang="en-GB" kern="0" dirty="0" smtClean="0"/>
              <a:t>07785 611 099 </a:t>
            </a:r>
          </a:p>
          <a:p>
            <a:pPr marL="0" indent="0">
              <a:buFont typeface="Times" pitchFamily="-108" charset="0"/>
              <a:buNone/>
            </a:pPr>
            <a:endParaRPr lang="en-GB" kern="0" dirty="0" smtClean="0"/>
          </a:p>
          <a:p>
            <a:pPr marL="0" indent="0">
              <a:buFont typeface="Times" pitchFamily="-108" charset="0"/>
              <a:buNone/>
            </a:pPr>
            <a:endParaRPr lang="en-GB" b="1" kern="0" dirty="0" smtClean="0"/>
          </a:p>
          <a:p>
            <a:pPr marL="0" indent="0">
              <a:buFont typeface="Times" pitchFamily="-108" charset="0"/>
              <a:buNone/>
            </a:pPr>
            <a:endParaRPr lang="en-GB" b="1" kern="0" dirty="0" smtClean="0"/>
          </a:p>
          <a:p>
            <a:pPr marL="0" indent="0">
              <a:buFont typeface="Times" pitchFamily="-108" charset="0"/>
              <a:buNone/>
            </a:pPr>
            <a:endParaRPr lang="en-GB" b="1" kern="0" dirty="0" smtClean="0"/>
          </a:p>
          <a:p>
            <a:pPr marL="0" indent="0">
              <a:buFont typeface="Times" pitchFamily="-108" charset="0"/>
              <a:buNone/>
            </a:pPr>
            <a:r>
              <a:rPr lang="en-GB" b="1" kern="0" dirty="0" smtClean="0"/>
              <a:t>SafeLives General </a:t>
            </a:r>
          </a:p>
          <a:p>
            <a:pPr marL="0" indent="0">
              <a:buFont typeface="Times" pitchFamily="-108" charset="0"/>
              <a:buNone/>
            </a:pPr>
            <a:r>
              <a:rPr lang="en-GB" kern="0" dirty="0" smtClean="0">
                <a:hlinkClick r:id="rId3"/>
              </a:rPr>
              <a:t>info@safelives.org.uk</a:t>
            </a:r>
            <a:r>
              <a:rPr lang="en-GB" kern="0" dirty="0" smtClean="0"/>
              <a:t>.</a:t>
            </a:r>
          </a:p>
          <a:p>
            <a:pPr marL="0" indent="0">
              <a:buFont typeface="Times" pitchFamily="-108" charset="0"/>
              <a:buNone/>
            </a:pPr>
            <a:r>
              <a:rPr lang="en-GB" kern="0" dirty="0" smtClean="0"/>
              <a:t>Bristol Office: 0117 403 3220</a:t>
            </a:r>
          </a:p>
          <a:p>
            <a:pPr marL="0" indent="0">
              <a:buFont typeface="Times" pitchFamily="-108" charset="0"/>
              <a:buNone/>
            </a:pPr>
            <a:r>
              <a:rPr lang="en-GB" kern="0" dirty="0" smtClean="0">
                <a:hlinkClick r:id="rId4"/>
              </a:rPr>
              <a:t>www.safelives.org.uk</a:t>
            </a:r>
            <a:r>
              <a:rPr lang="en-GB" kern="0" dirty="0" smtClean="0"/>
              <a:t> </a:t>
            </a:r>
            <a:br>
              <a:rPr lang="en-GB" kern="0" dirty="0" smtClean="0"/>
            </a:br>
            <a:r>
              <a:rPr lang="en-GB" kern="0" dirty="0" smtClean="0"/>
              <a:t/>
            </a:r>
            <a:br>
              <a:rPr lang="en-GB" kern="0" dirty="0" smtClean="0"/>
            </a:br>
            <a:endParaRPr lang="en-GB" kern="0" dirty="0" smtClean="0"/>
          </a:p>
          <a:p>
            <a:pPr marL="0" indent="0">
              <a:buFont typeface="Times" pitchFamily="-108" charset="0"/>
              <a:buNone/>
            </a:pPr>
            <a:endParaRPr lang="en-GB" kern="0" dirty="0" smtClean="0"/>
          </a:p>
          <a:p>
            <a:pPr marL="0" indent="0">
              <a:buFont typeface="Times" pitchFamily="-108" charset="0"/>
              <a:buNone/>
            </a:pPr>
            <a:endParaRPr lang="en-GB" kern="0" dirty="0"/>
          </a:p>
        </p:txBody>
      </p:sp>
    </p:spTree>
    <p:extLst>
      <p:ext uri="{BB962C8B-B14F-4D97-AF65-F5344CB8AC3E}">
        <p14:creationId xmlns:p14="http://schemas.microsoft.com/office/powerpoint/2010/main" val="4203673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Diversity </a:t>
            </a:r>
            <a:r>
              <a:rPr lang="en-GB" dirty="0" smtClean="0"/>
              <a:t>statement</a:t>
            </a:r>
            <a:endParaRPr lang="en-GB" dirty="0"/>
          </a:p>
        </p:txBody>
      </p:sp>
      <p:sp>
        <p:nvSpPr>
          <p:cNvPr id="3" name="Footer Placeholder 2"/>
          <p:cNvSpPr>
            <a:spLocks noGrp="1"/>
          </p:cNvSpPr>
          <p:nvPr>
            <p:ph type="ftr" sz="quarter" idx="12"/>
          </p:nvPr>
        </p:nvSpPr>
        <p:spPr/>
        <p:txBody>
          <a:bodyPr/>
          <a:lstStyle/>
          <a:p>
            <a:pPr>
              <a:defRPr/>
            </a:pPr>
            <a:r>
              <a:rPr lang="en-US" dirty="0" smtClean="0"/>
              <a:t>© SafeLives 2014</a:t>
            </a:r>
            <a:endParaRPr lang="en-US" dirty="0"/>
          </a:p>
        </p:txBody>
      </p:sp>
      <p:sp>
        <p:nvSpPr>
          <p:cNvPr id="4" name="Rectangle 3"/>
          <p:cNvSpPr/>
          <p:nvPr/>
        </p:nvSpPr>
        <p:spPr>
          <a:xfrm>
            <a:off x="669035" y="1700808"/>
            <a:ext cx="7560840" cy="3847207"/>
          </a:xfrm>
          <a:prstGeom prst="rect">
            <a:avLst/>
          </a:prstGeom>
        </p:spPr>
        <p:txBody>
          <a:bodyPr wrap="square">
            <a:spAutoFit/>
          </a:bodyPr>
          <a:lstStyle/>
          <a:p>
            <a:pPr>
              <a:buFontTx/>
              <a:buNone/>
            </a:pPr>
            <a:r>
              <a:rPr lang="en-GB" dirty="0">
                <a:latin typeface="Tahoma" pitchFamily="34" charset="0"/>
                <a:cs typeface="Tahoma" pitchFamily="34" charset="0"/>
              </a:rPr>
              <a:t>It is the responsibility of the entire group to ensure that:</a:t>
            </a:r>
          </a:p>
          <a:p>
            <a:pPr>
              <a:buFontTx/>
              <a:buNone/>
            </a:pPr>
            <a:endParaRPr lang="en-GB" dirty="0">
              <a:latin typeface="Tahoma" pitchFamily="34" charset="0"/>
              <a:cs typeface="Tahoma" pitchFamily="34" charset="0"/>
            </a:endParaRPr>
          </a:p>
          <a:p>
            <a:pPr>
              <a:buSzPct val="86000"/>
              <a:buFont typeface="Wingdings" panose="05000000000000000000" pitchFamily="2" charset="2"/>
              <a:buChar char="Ø"/>
            </a:pPr>
            <a:r>
              <a:rPr lang="en-US" dirty="0">
                <a:latin typeface="Tahoma" pitchFamily="34" charset="0"/>
                <a:cs typeface="Tahoma" pitchFamily="34" charset="0"/>
              </a:rPr>
              <a:t>This training actively contributes to developing a diverse learning environment which leads to the delivery of appropriate services.</a:t>
            </a:r>
          </a:p>
          <a:p>
            <a:pPr>
              <a:buSzPct val="86000"/>
              <a:buFont typeface="Wingdings" panose="05000000000000000000" pitchFamily="2" charset="2"/>
              <a:buChar char="Ø"/>
            </a:pPr>
            <a:endParaRPr lang="en-US" dirty="0">
              <a:latin typeface="Tahoma" pitchFamily="34" charset="0"/>
              <a:cs typeface="Tahoma" pitchFamily="34" charset="0"/>
            </a:endParaRPr>
          </a:p>
          <a:p>
            <a:pPr>
              <a:buSzPct val="86000"/>
              <a:buFont typeface="Wingdings" panose="05000000000000000000" pitchFamily="2" charset="2"/>
              <a:buChar char="Ø"/>
            </a:pPr>
            <a:r>
              <a:rPr lang="en-US" dirty="0">
                <a:latin typeface="Tahoma" pitchFamily="34" charset="0"/>
                <a:cs typeface="Tahoma" pitchFamily="34" charset="0"/>
              </a:rPr>
              <a:t>The particular needs of each person are </a:t>
            </a:r>
            <a:r>
              <a:rPr lang="en-US" dirty="0" err="1">
                <a:latin typeface="Tahoma" pitchFamily="34" charset="0"/>
                <a:cs typeface="Tahoma" pitchFamily="34" charset="0"/>
              </a:rPr>
              <a:t>recognised</a:t>
            </a:r>
            <a:r>
              <a:rPr lang="en-US" dirty="0">
                <a:latin typeface="Tahoma" pitchFamily="34" charset="0"/>
                <a:cs typeface="Tahoma" pitchFamily="34" charset="0"/>
              </a:rPr>
              <a:t> and respected whether they be learners or clients.</a:t>
            </a:r>
          </a:p>
          <a:p>
            <a:pPr>
              <a:buFont typeface="Wingdings" panose="05000000000000000000" pitchFamily="2" charset="2"/>
              <a:buChar char="Ø"/>
            </a:pPr>
            <a:endParaRPr lang="en-US" sz="2800" dirty="0">
              <a:solidFill>
                <a:srgbClr val="262626"/>
              </a:solidFill>
            </a:endParaRPr>
          </a:p>
        </p:txBody>
      </p:sp>
    </p:spTree>
    <p:extLst>
      <p:ext uri="{BB962C8B-B14F-4D97-AF65-F5344CB8AC3E}">
        <p14:creationId xmlns:p14="http://schemas.microsoft.com/office/powerpoint/2010/main" val="3768563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Scottish Government definition</a:t>
            </a:r>
            <a:endParaRPr lang="en-GB" dirty="0"/>
          </a:p>
        </p:txBody>
      </p:sp>
      <p:sp>
        <p:nvSpPr>
          <p:cNvPr id="3" name="Footer Placeholder 2"/>
          <p:cNvSpPr>
            <a:spLocks noGrp="1"/>
          </p:cNvSpPr>
          <p:nvPr>
            <p:ph type="ftr" sz="quarter" idx="12"/>
          </p:nvPr>
        </p:nvSpPr>
        <p:spPr/>
        <p:txBody>
          <a:bodyPr/>
          <a:lstStyle/>
          <a:p>
            <a:pPr>
              <a:defRPr/>
            </a:pPr>
            <a:r>
              <a:rPr lang="en-US" smtClean="0"/>
              <a:t>© SafeLives 2014</a:t>
            </a:r>
            <a:endParaRPr lang="en-US"/>
          </a:p>
        </p:txBody>
      </p:sp>
      <p:sp>
        <p:nvSpPr>
          <p:cNvPr id="4" name="Rectangle 3"/>
          <p:cNvSpPr txBox="1">
            <a:spLocks noChangeArrowheads="1"/>
          </p:cNvSpPr>
          <p:nvPr/>
        </p:nvSpPr>
        <p:spPr bwMode="auto">
          <a:xfrm>
            <a:off x="179512" y="1042416"/>
            <a:ext cx="8496944" cy="5577840"/>
          </a:xfrm>
          <a:prstGeom prst="rect">
            <a:avLst/>
          </a:prstGeom>
          <a:noFill/>
          <a:ln>
            <a:miter lim="800000"/>
            <a:headEnd/>
            <a:tailEnd/>
          </a:ln>
        </p:spPr>
        <p:txBody>
          <a:bodyPr vert="horz" wrap="square" numCol="1" anchor="t" anchorCtr="0" compatLnSpc="1">
            <a:prstTxWarp prst="textNoShape">
              <a:avLst/>
            </a:prstTxWarp>
          </a:bodyPr>
          <a:lstStyle>
            <a:lvl1pPr marL="254000" indent="-254000" algn="l" rtl="0" eaLnBrk="0" fontAlgn="base" hangingPunct="0">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685800" indent="-241300" algn="l" rtl="0" eaLnBrk="0" fontAlgn="base" hangingPunct="0">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solidFill>
                <a:latin typeface="+mn-lt"/>
                <a:ea typeface="ＭＳ Ｐゴシック" pitchFamily="6" charset="-128"/>
              </a:defRPr>
            </a:lvl2pPr>
            <a:lvl3pPr marL="1136650" indent="-168275" algn="l" rtl="0" eaLnBrk="0" fontAlgn="base" hangingPunct="0">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solidFill>
                <a:latin typeface="+mn-lt"/>
                <a:ea typeface="ＭＳ Ｐゴシック" pitchFamily="6" charset="-128"/>
              </a:defRPr>
            </a:lvl3pPr>
            <a:lvl4pPr marL="1604963" indent="-261938" algn="l" rtl="0" eaLnBrk="0" fontAlgn="base" hangingPunct="0">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solidFill>
                <a:latin typeface="+mn-lt"/>
                <a:ea typeface="ＭＳ Ｐゴシック" pitchFamily="6" charset="-128"/>
              </a:defRPr>
            </a:lvl4pPr>
            <a:lvl5pPr marL="1973263" indent="-177800" algn="l" rtl="0" eaLnBrk="0" fontAlgn="base" hangingPunct="0">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pPr marL="0" indent="0">
              <a:buNone/>
            </a:pPr>
            <a:endParaRPr lang="en-GB" sz="2400" dirty="0" smtClean="0"/>
          </a:p>
          <a:p>
            <a:pPr marL="0" indent="0">
              <a:buNone/>
            </a:pPr>
            <a:r>
              <a:rPr lang="en-GB" sz="2400" dirty="0" smtClean="0"/>
              <a:t>Domestic </a:t>
            </a:r>
            <a:r>
              <a:rPr lang="en-GB" sz="2400" dirty="0"/>
              <a:t>abuse (as </a:t>
            </a:r>
            <a:r>
              <a:rPr lang="en-GB" sz="2400" dirty="0" err="1"/>
              <a:t>gender-based</a:t>
            </a:r>
            <a:r>
              <a:rPr lang="en-GB" sz="2400" dirty="0"/>
              <a:t> abuse) can be perpetrated by partners or ex-partners and can include physical abuse (assault and physical attack involving a range of behaviour), sexual abuse (acts which degrade and humiliate women and are perpetrated against their will, including rape) and mental and emotional abuse (such as threats, verbal abuse, racial abuse, withholding money and other types of controlling behaviour such as isolation from family and friends</a:t>
            </a:r>
            <a:r>
              <a:rPr lang="en-GB" sz="2400" dirty="0" smtClean="0"/>
              <a:t>).</a:t>
            </a:r>
          </a:p>
          <a:p>
            <a:endParaRPr lang="en-GB" sz="2400" dirty="0"/>
          </a:p>
          <a:p>
            <a:pPr marL="0" indent="0">
              <a:buNone/>
            </a:pPr>
            <a:r>
              <a:rPr lang="en-GB" dirty="0" smtClean="0"/>
              <a:t>Scottish </a:t>
            </a:r>
            <a:r>
              <a:rPr lang="en-GB" dirty="0"/>
              <a:t>Executive (2003) </a:t>
            </a:r>
          </a:p>
        </p:txBody>
      </p:sp>
    </p:spTree>
    <p:extLst>
      <p:ext uri="{BB962C8B-B14F-4D97-AF65-F5344CB8AC3E}">
        <p14:creationId xmlns:p14="http://schemas.microsoft.com/office/powerpoint/2010/main" val="3778891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Police Scotland/COPFS definition</a:t>
            </a:r>
            <a:endParaRPr lang="en-GB" dirty="0"/>
          </a:p>
        </p:txBody>
      </p:sp>
      <p:sp>
        <p:nvSpPr>
          <p:cNvPr id="3" name="Footer Placeholder 2"/>
          <p:cNvSpPr>
            <a:spLocks noGrp="1"/>
          </p:cNvSpPr>
          <p:nvPr>
            <p:ph type="ftr" sz="quarter" idx="12"/>
          </p:nvPr>
        </p:nvSpPr>
        <p:spPr/>
        <p:txBody>
          <a:bodyPr/>
          <a:lstStyle/>
          <a:p>
            <a:pPr>
              <a:defRPr/>
            </a:pPr>
            <a:r>
              <a:rPr lang="en-US" smtClean="0"/>
              <a:t>© SafeLives 2014</a:t>
            </a:r>
            <a:endParaRPr lang="en-US"/>
          </a:p>
        </p:txBody>
      </p:sp>
      <p:sp>
        <p:nvSpPr>
          <p:cNvPr id="4" name="Rectangle 3"/>
          <p:cNvSpPr/>
          <p:nvPr/>
        </p:nvSpPr>
        <p:spPr>
          <a:xfrm>
            <a:off x="611560" y="1124744"/>
            <a:ext cx="7416824" cy="5262979"/>
          </a:xfrm>
          <a:prstGeom prst="rect">
            <a:avLst/>
          </a:prstGeom>
        </p:spPr>
        <p:txBody>
          <a:bodyPr wrap="square">
            <a:spAutoFit/>
          </a:bodyPr>
          <a:lstStyle/>
          <a:p>
            <a:pPr algn="ctr"/>
            <a:r>
              <a:rPr lang="en-GB" dirty="0" smtClean="0">
                <a:latin typeface="+mj-lt"/>
              </a:rPr>
              <a:t>Any </a:t>
            </a:r>
            <a:r>
              <a:rPr lang="en-GB" dirty="0">
                <a:latin typeface="+mj-lt"/>
              </a:rPr>
              <a:t>form of physical, verbal, sexual, psychological or financial </a:t>
            </a:r>
            <a:r>
              <a:rPr lang="en-GB" dirty="0" smtClean="0">
                <a:latin typeface="+mj-lt"/>
              </a:rPr>
              <a:t>abuse which </a:t>
            </a:r>
            <a:r>
              <a:rPr lang="en-GB" dirty="0">
                <a:latin typeface="+mj-lt"/>
              </a:rPr>
              <a:t>might amount to criminal conduct and which takes place </a:t>
            </a:r>
            <a:r>
              <a:rPr lang="en-GB" dirty="0" smtClean="0">
                <a:latin typeface="+mj-lt"/>
              </a:rPr>
              <a:t>within the </a:t>
            </a:r>
            <a:r>
              <a:rPr lang="en-GB" dirty="0">
                <a:latin typeface="+mj-lt"/>
              </a:rPr>
              <a:t>context of a relationship. The relationship will be between </a:t>
            </a:r>
            <a:r>
              <a:rPr lang="en-GB" dirty="0" smtClean="0">
                <a:latin typeface="+mj-lt"/>
              </a:rPr>
              <a:t>partners (married</a:t>
            </a:r>
            <a:r>
              <a:rPr lang="en-GB" dirty="0">
                <a:latin typeface="+mj-lt"/>
              </a:rPr>
              <a:t>, cohabiting, civil partnership or otherwise) or ex-partners. </a:t>
            </a:r>
            <a:r>
              <a:rPr lang="en-GB" dirty="0" smtClean="0">
                <a:latin typeface="+mj-lt"/>
              </a:rPr>
              <a:t>The abuse </a:t>
            </a:r>
            <a:r>
              <a:rPr lang="en-GB" dirty="0">
                <a:latin typeface="+mj-lt"/>
              </a:rPr>
              <a:t>can be committed in the home or elsewhere including </a:t>
            </a:r>
            <a:r>
              <a:rPr lang="en-GB" dirty="0" smtClean="0">
                <a:latin typeface="+mj-lt"/>
              </a:rPr>
              <a:t>online.  It </a:t>
            </a:r>
            <a:r>
              <a:rPr lang="en-GB" dirty="0">
                <a:latin typeface="+mj-lt"/>
              </a:rPr>
              <a:t>is acknowledged that domestic abuse as a form of gender </a:t>
            </a:r>
            <a:r>
              <a:rPr lang="en-GB" dirty="0" smtClean="0">
                <a:latin typeface="+mj-lt"/>
              </a:rPr>
              <a:t>based violence </a:t>
            </a:r>
            <a:r>
              <a:rPr lang="en-GB" dirty="0">
                <a:latin typeface="+mj-lt"/>
              </a:rPr>
              <a:t>is predominately perpetrated by men against women. </a:t>
            </a:r>
            <a:r>
              <a:rPr lang="en-GB" dirty="0" smtClean="0">
                <a:latin typeface="+mj-lt"/>
              </a:rPr>
              <a:t>This definition </a:t>
            </a:r>
            <a:r>
              <a:rPr lang="en-GB" dirty="0">
                <a:latin typeface="+mj-lt"/>
              </a:rPr>
              <a:t>also acknowledges and includes abuse of male victims by</a:t>
            </a:r>
          </a:p>
          <a:p>
            <a:pPr algn="ctr"/>
            <a:r>
              <a:rPr lang="en-GB" dirty="0">
                <a:latin typeface="+mj-lt"/>
              </a:rPr>
              <a:t>female perpetrators and includes abuse of lesbian, gay, </a:t>
            </a:r>
            <a:r>
              <a:rPr lang="en-GB" dirty="0" smtClean="0">
                <a:latin typeface="+mj-lt"/>
              </a:rPr>
              <a:t>bisexual, transgender </a:t>
            </a:r>
            <a:r>
              <a:rPr lang="en-GB" dirty="0">
                <a:latin typeface="+mj-lt"/>
              </a:rPr>
              <a:t>and intersex (LGBTI) people within relationships</a:t>
            </a:r>
          </a:p>
        </p:txBody>
      </p:sp>
    </p:spTree>
    <p:extLst>
      <p:ext uri="{BB962C8B-B14F-4D97-AF65-F5344CB8AC3E}">
        <p14:creationId xmlns:p14="http://schemas.microsoft.com/office/powerpoint/2010/main" val="1437823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6625" y="457776"/>
            <a:ext cx="8230752" cy="685224"/>
          </a:xfrm>
        </p:spPr>
        <p:txBody>
          <a:bodyPr/>
          <a:lstStyle/>
          <a:p>
            <a:r>
              <a:rPr lang="en-GB" altLang="en-US" smtClean="0">
                <a:ea typeface="ＭＳ Ｐゴシック" pitchFamily="34" charset="-128"/>
              </a:rPr>
              <a:t>Domestic Abuse Data – criminal justice</a:t>
            </a:r>
          </a:p>
        </p:txBody>
      </p:sp>
      <p:sp>
        <p:nvSpPr>
          <p:cNvPr id="3" name="Footer Placeholder 2"/>
          <p:cNvSpPr>
            <a:spLocks noGrp="1"/>
          </p:cNvSpPr>
          <p:nvPr>
            <p:ph type="ftr" sz="quarter" idx="4294967295"/>
          </p:nvPr>
        </p:nvSpPr>
        <p:spPr>
          <a:xfrm>
            <a:off x="456625" y="6629113"/>
            <a:ext cx="4115376" cy="228887"/>
          </a:xfrm>
          <a:prstGeom prst="rect">
            <a:avLst/>
          </a:prstGeom>
        </p:spPr>
        <p:txBody>
          <a:bodyPr lIns="91430" tIns="45715" rIns="91430" bIns="45715"/>
          <a:lstStyle/>
          <a:p>
            <a:pPr>
              <a:defRPr/>
            </a:pPr>
            <a:r>
              <a:rPr lang="en-US" dirty="0" smtClean="0">
                <a:cs typeface="+mn-cs"/>
              </a:rPr>
              <a:t>© </a:t>
            </a:r>
            <a:r>
              <a:rPr lang="en-US" dirty="0" err="1" smtClean="0">
                <a:cs typeface="+mn-cs"/>
              </a:rPr>
              <a:t>SafeLives</a:t>
            </a:r>
            <a:r>
              <a:rPr lang="en-US" dirty="0" smtClean="0">
                <a:cs typeface="+mn-cs"/>
              </a:rPr>
              <a:t> 2015</a:t>
            </a:r>
            <a:endParaRPr lang="en-US" dirty="0">
              <a:cs typeface="+mn-cs"/>
            </a:endParaRPr>
          </a:p>
        </p:txBody>
      </p:sp>
      <p:sp>
        <p:nvSpPr>
          <p:cNvPr id="4" name="TextBox 3"/>
          <p:cNvSpPr txBox="1"/>
          <p:nvPr/>
        </p:nvSpPr>
        <p:spPr>
          <a:xfrm>
            <a:off x="396125" y="1196264"/>
            <a:ext cx="8279728" cy="2862322"/>
          </a:xfrm>
          <a:prstGeom prst="rect">
            <a:avLst/>
          </a:prstGeom>
          <a:noFill/>
        </p:spPr>
        <p:txBody>
          <a:bodyPr lIns="0" tIns="0" rIns="0" bIns="0">
            <a:spAutoFit/>
          </a:bodyPr>
          <a:lstStyle/>
          <a:p>
            <a:pPr>
              <a:defRPr/>
            </a:pPr>
            <a:endParaRPr lang="en-GB" sz="1800" b="1" dirty="0">
              <a:latin typeface="Arial" panose="020B0604020202020204" pitchFamily="34" charset="0"/>
            </a:endParaRPr>
          </a:p>
          <a:p>
            <a:pPr>
              <a:defRPr/>
            </a:pPr>
            <a:r>
              <a:rPr lang="en-GB" altLang="en-US" dirty="0">
                <a:latin typeface="+mj-lt"/>
              </a:rPr>
              <a:t>58,408 </a:t>
            </a:r>
            <a:r>
              <a:rPr lang="en-GB" altLang="en-US" dirty="0">
                <a:latin typeface="+mj-lt"/>
              </a:rPr>
              <a:t>domestic incidents recorded </a:t>
            </a:r>
            <a:r>
              <a:rPr lang="en-GB" altLang="en-US" dirty="0">
                <a:latin typeface="+mj-lt"/>
              </a:rPr>
              <a:t>by Police Scotland in 2016-17</a:t>
            </a:r>
          </a:p>
          <a:p>
            <a:pPr>
              <a:defRPr/>
            </a:pPr>
            <a:endParaRPr lang="en-GB" dirty="0">
              <a:latin typeface="Arial" panose="020B0604020202020204" pitchFamily="34" charset="0"/>
            </a:endParaRPr>
          </a:p>
          <a:p>
            <a:pPr>
              <a:defRPr/>
            </a:pPr>
            <a:r>
              <a:rPr lang="en-GB" dirty="0">
                <a:latin typeface="Arial" panose="020B0604020202020204" pitchFamily="34" charset="0"/>
              </a:rPr>
              <a:t>Domestic incidents account for </a:t>
            </a:r>
            <a:r>
              <a:rPr lang="en-GB" dirty="0">
                <a:latin typeface="Arial" panose="020B0604020202020204" pitchFamily="34" charset="0"/>
              </a:rPr>
              <a:t>24% </a:t>
            </a:r>
            <a:r>
              <a:rPr lang="en-GB" dirty="0">
                <a:latin typeface="Arial" panose="020B0604020202020204" pitchFamily="34" charset="0"/>
              </a:rPr>
              <a:t>of all violent crime in </a:t>
            </a:r>
            <a:r>
              <a:rPr lang="en-GB" dirty="0">
                <a:latin typeface="Arial" panose="020B0604020202020204" pitchFamily="34" charset="0"/>
              </a:rPr>
              <a:t>Scotland, and accounts for 20% of police business, with police attending a domestic incident every 9 minutes.</a:t>
            </a:r>
          </a:p>
          <a:p>
            <a:pPr>
              <a:defRPr/>
            </a:pPr>
            <a:endParaRPr lang="en-GB" dirty="0">
              <a:latin typeface="Arial" panose="020B0604020202020204" pitchFamily="34" charset="0"/>
            </a:endParaRPr>
          </a:p>
        </p:txBody>
      </p:sp>
    </p:spTree>
    <p:extLst>
      <p:ext uri="{BB962C8B-B14F-4D97-AF65-F5344CB8AC3E}">
        <p14:creationId xmlns:p14="http://schemas.microsoft.com/office/powerpoint/2010/main" val="998310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6625" y="457776"/>
            <a:ext cx="8230752" cy="685224"/>
          </a:xfrm>
        </p:spPr>
        <p:txBody>
          <a:bodyPr/>
          <a:lstStyle/>
          <a:p>
            <a:r>
              <a:rPr lang="en-GB" altLang="en-US" smtClean="0">
                <a:ea typeface="ＭＳ Ｐゴシック" pitchFamily="34" charset="-128"/>
              </a:rPr>
              <a:t>SafeLives Research</a:t>
            </a:r>
          </a:p>
        </p:txBody>
      </p:sp>
      <p:sp>
        <p:nvSpPr>
          <p:cNvPr id="4" name="Rectangle 3"/>
          <p:cNvSpPr/>
          <p:nvPr/>
        </p:nvSpPr>
        <p:spPr>
          <a:xfrm>
            <a:off x="491196" y="836377"/>
            <a:ext cx="7560941" cy="5941008"/>
          </a:xfrm>
          <a:prstGeom prst="rect">
            <a:avLst/>
          </a:prstGeom>
        </p:spPr>
        <p:txBody>
          <a:bodyPr lIns="91430" tIns="45715" rIns="91430" bIns="45715">
            <a:spAutoFit/>
          </a:bodyPr>
          <a:lstStyle/>
          <a:p>
            <a:pPr marL="800017" lvl="1" indent="-342865">
              <a:buFont typeface="Arial" panose="020B0604020202020204" pitchFamily="34" charset="0"/>
              <a:buChar char="•"/>
              <a:defRPr/>
            </a:pPr>
            <a:r>
              <a:rPr lang="en-GB" sz="1800" dirty="0">
                <a:latin typeface="+mj-lt"/>
              </a:rPr>
              <a:t>M</a:t>
            </a:r>
            <a:r>
              <a:rPr lang="en-GB" sz="1800" dirty="0">
                <a:latin typeface="+mj-lt"/>
              </a:rPr>
              <a:t>ore </a:t>
            </a:r>
            <a:r>
              <a:rPr lang="en-GB" sz="1800" dirty="0">
                <a:latin typeface="+mj-lt"/>
              </a:rPr>
              <a:t>than 100,000 people in the UK are at </a:t>
            </a:r>
            <a:r>
              <a:rPr lang="en-GB" sz="1800" dirty="0">
                <a:latin typeface="+mj-lt"/>
              </a:rPr>
              <a:t>high/imminent </a:t>
            </a:r>
            <a:r>
              <a:rPr lang="en-GB" sz="1800" dirty="0">
                <a:latin typeface="+mj-lt"/>
              </a:rPr>
              <a:t>risk of being murdered or seriously injured as a result of domestic abuse </a:t>
            </a:r>
            <a:r>
              <a:rPr lang="en-GB" sz="1800" dirty="0">
                <a:latin typeface="+mj-lt"/>
              </a:rPr>
              <a:t>- estimated to be around 9,360 in Scotland </a:t>
            </a:r>
            <a:r>
              <a:rPr lang="en-GB" sz="1800" dirty="0">
                <a:latin typeface="+mj-lt"/>
              </a:rPr>
              <a:t>(SafeLives, </a:t>
            </a:r>
            <a:r>
              <a:rPr lang="en-GB" sz="1800" dirty="0">
                <a:latin typeface="+mj-lt"/>
              </a:rPr>
              <a:t>2015, 2017). </a:t>
            </a:r>
          </a:p>
          <a:p>
            <a:pPr lvl="1">
              <a:defRPr/>
            </a:pPr>
            <a:endParaRPr lang="en-GB" sz="1800" dirty="0">
              <a:latin typeface="+mj-lt"/>
            </a:endParaRPr>
          </a:p>
          <a:p>
            <a:pPr marL="800017" lvl="1" indent="-342865">
              <a:buFont typeface="Arial" panose="020B0604020202020204" pitchFamily="34" charset="0"/>
              <a:buChar char="•"/>
              <a:defRPr/>
            </a:pPr>
            <a:r>
              <a:rPr lang="en-GB" sz="1800" dirty="0">
                <a:latin typeface="+mj-lt"/>
              </a:rPr>
              <a:t>Women are much more likely than men to be the victims of high risk or severe domestic abuse: 95% of those going to Marac or accessing an advocacy service are women (</a:t>
            </a:r>
            <a:r>
              <a:rPr lang="en-GB" sz="1800" dirty="0" err="1">
                <a:latin typeface="+mj-lt"/>
              </a:rPr>
              <a:t>SafeLives</a:t>
            </a:r>
            <a:r>
              <a:rPr lang="en-GB" sz="1800" dirty="0">
                <a:latin typeface="+mj-lt"/>
              </a:rPr>
              <a:t>, </a:t>
            </a:r>
            <a:r>
              <a:rPr lang="en-GB" sz="1800" dirty="0">
                <a:latin typeface="+mj-lt"/>
              </a:rPr>
              <a:t>2014</a:t>
            </a:r>
            <a:r>
              <a:rPr lang="en-GB" sz="1800" dirty="0">
                <a:latin typeface="+mj-lt"/>
              </a:rPr>
              <a:t>)</a:t>
            </a:r>
          </a:p>
          <a:p>
            <a:pPr lvl="1">
              <a:defRPr/>
            </a:pPr>
            <a:endParaRPr lang="en-GB" sz="1800" dirty="0">
              <a:latin typeface="+mj-lt"/>
            </a:endParaRPr>
          </a:p>
          <a:p>
            <a:pPr marL="800017" lvl="1" indent="-342865">
              <a:buFont typeface="Arial" panose="020B0604020202020204" pitchFamily="34" charset="0"/>
              <a:buChar char="•"/>
              <a:defRPr/>
            </a:pPr>
            <a:r>
              <a:rPr lang="en-GB" sz="1800" dirty="0">
                <a:latin typeface="+mj-lt"/>
              </a:rPr>
              <a:t>On average high-risk victims live with domestic abuse for 2.6 years </a:t>
            </a:r>
            <a:r>
              <a:rPr lang="en-GB" sz="1800" dirty="0">
                <a:latin typeface="+mj-lt"/>
              </a:rPr>
              <a:t>in England and Wales before </a:t>
            </a:r>
            <a:r>
              <a:rPr lang="en-GB" sz="1800" dirty="0">
                <a:latin typeface="+mj-lt"/>
              </a:rPr>
              <a:t>getting </a:t>
            </a:r>
            <a:r>
              <a:rPr lang="en-GB" sz="1800" dirty="0">
                <a:latin typeface="+mj-lt"/>
              </a:rPr>
              <a:t>help. In Scotland this is 4 years (</a:t>
            </a:r>
            <a:r>
              <a:rPr lang="en-GB" sz="1800" dirty="0">
                <a:latin typeface="+mj-lt"/>
              </a:rPr>
              <a:t>SafeLives, </a:t>
            </a:r>
            <a:r>
              <a:rPr lang="en-GB" sz="1800" dirty="0">
                <a:latin typeface="+mj-lt"/>
              </a:rPr>
              <a:t>2015, 2017)</a:t>
            </a:r>
          </a:p>
          <a:p>
            <a:pPr marL="800017" lvl="1" indent="-342865">
              <a:buFont typeface="Arial" panose="020B0604020202020204" pitchFamily="34" charset="0"/>
              <a:buChar char="•"/>
              <a:defRPr/>
            </a:pPr>
            <a:endParaRPr lang="en-GB" sz="1800" dirty="0">
              <a:latin typeface="+mj-lt"/>
            </a:endParaRPr>
          </a:p>
          <a:p>
            <a:pPr marL="800017" lvl="1" indent="-342865">
              <a:buFont typeface="Arial" panose="020B0604020202020204" pitchFamily="34" charset="0"/>
              <a:buChar char="•"/>
              <a:defRPr/>
            </a:pPr>
            <a:r>
              <a:rPr lang="en-GB" sz="1800" dirty="0">
                <a:latin typeface="+mj-lt"/>
              </a:rPr>
              <a:t>130,000 children live in homes where there is high-risk domestic </a:t>
            </a:r>
            <a:r>
              <a:rPr lang="en-GB" sz="1800" dirty="0">
                <a:latin typeface="+mj-lt"/>
              </a:rPr>
              <a:t>abuse in UK and in Scotland we estimate this around 12,480 (SafeLives, 2015, 2017)</a:t>
            </a:r>
          </a:p>
          <a:p>
            <a:pPr marL="800017" lvl="1" indent="-342865">
              <a:buFont typeface="Arial" panose="020B0604020202020204" pitchFamily="34" charset="0"/>
              <a:buChar char="•"/>
              <a:defRPr/>
            </a:pPr>
            <a:endParaRPr lang="en-GB" sz="1800" dirty="0">
              <a:latin typeface="+mj-lt"/>
            </a:endParaRPr>
          </a:p>
          <a:p>
            <a:pPr marL="800017" lvl="1" indent="-342865">
              <a:buFont typeface="Arial" panose="020B0604020202020204" pitchFamily="34" charset="0"/>
              <a:buChar char="•"/>
              <a:defRPr/>
            </a:pPr>
            <a:r>
              <a:rPr lang="en-GB" sz="1800" dirty="0">
                <a:latin typeface="+mj-lt"/>
              </a:rPr>
              <a:t>62% of children living with domestic abuse are directly harmed by the perpetrator of the abuse, in addition to the harm caused by witnessing the abuse of others (</a:t>
            </a:r>
            <a:r>
              <a:rPr lang="en-GB" sz="1800" dirty="0" err="1">
                <a:latin typeface="+mj-lt"/>
              </a:rPr>
              <a:t>Caada</a:t>
            </a:r>
            <a:r>
              <a:rPr lang="en-GB" sz="1800" dirty="0">
                <a:latin typeface="+mj-lt"/>
              </a:rPr>
              <a:t>, </a:t>
            </a:r>
            <a:r>
              <a:rPr lang="en-GB" sz="1800" dirty="0">
                <a:latin typeface="+mj-lt"/>
              </a:rPr>
              <a:t>2014)</a:t>
            </a:r>
          </a:p>
          <a:p>
            <a:pPr marL="342865" indent="-342865">
              <a:buFont typeface="Arial" panose="020B0604020202020204" pitchFamily="34" charset="0"/>
              <a:buChar char="•"/>
              <a:defRPr/>
            </a:pPr>
            <a:endParaRPr lang="en-GB" sz="2000" dirty="0">
              <a:latin typeface="+mj-lt"/>
            </a:endParaRPr>
          </a:p>
        </p:txBody>
      </p:sp>
    </p:spTree>
    <p:extLst>
      <p:ext uri="{BB962C8B-B14F-4D97-AF65-F5344CB8AC3E}">
        <p14:creationId xmlns:p14="http://schemas.microsoft.com/office/powerpoint/2010/main" val="609820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Statistics on Young </a:t>
            </a:r>
            <a:r>
              <a:rPr lang="en-GB" dirty="0"/>
              <a:t>P</a:t>
            </a:r>
            <a:r>
              <a:rPr lang="en-GB" dirty="0" smtClean="0"/>
              <a:t>eople</a:t>
            </a:r>
            <a:endParaRPr lang="en-GB" dirty="0"/>
          </a:p>
        </p:txBody>
      </p:sp>
      <p:sp>
        <p:nvSpPr>
          <p:cNvPr id="3" name="Footer Placeholder 2"/>
          <p:cNvSpPr>
            <a:spLocks noGrp="1"/>
          </p:cNvSpPr>
          <p:nvPr>
            <p:ph type="ftr" sz="quarter" idx="12"/>
          </p:nvPr>
        </p:nvSpPr>
        <p:spPr/>
        <p:txBody>
          <a:bodyPr/>
          <a:lstStyle/>
          <a:p>
            <a:pPr>
              <a:defRPr/>
            </a:pPr>
            <a:r>
              <a:rPr lang="en-US" smtClean="0"/>
              <a:t>© SafeLives 2014</a:t>
            </a:r>
            <a:endParaRPr lang="en-US"/>
          </a:p>
        </p:txBody>
      </p:sp>
      <p:sp>
        <p:nvSpPr>
          <p:cNvPr id="4" name="Rectangle 3"/>
          <p:cNvSpPr txBox="1">
            <a:spLocks noChangeArrowheads="1"/>
          </p:cNvSpPr>
          <p:nvPr/>
        </p:nvSpPr>
        <p:spPr bwMode="auto">
          <a:xfrm>
            <a:off x="323528" y="836712"/>
            <a:ext cx="8496944" cy="5577840"/>
          </a:xfrm>
          <a:prstGeom prst="rect">
            <a:avLst/>
          </a:prstGeom>
          <a:noFill/>
          <a:ln>
            <a:miter lim="800000"/>
            <a:headEnd/>
            <a:tailEnd/>
          </a:ln>
        </p:spPr>
        <p:txBody>
          <a:bodyPr vert="horz" wrap="square" numCol="1" anchor="t" anchorCtr="0" compatLnSpc="1">
            <a:prstTxWarp prst="textNoShape">
              <a:avLst/>
            </a:prstTxWarp>
          </a:bodyPr>
          <a:lstStyle>
            <a:lvl1pPr marL="254000" indent="-254000" algn="l" rtl="0" eaLnBrk="0" fontAlgn="base" hangingPunct="0">
              <a:lnSpc>
                <a:spcPct val="100000"/>
              </a:lnSpc>
              <a:spcBef>
                <a:spcPts val="0"/>
              </a:spcBef>
              <a:spcAft>
                <a:spcPct val="0"/>
              </a:spcAft>
              <a:buClr>
                <a:schemeClr val="tx2"/>
              </a:buClr>
              <a:buSzPct val="120000"/>
              <a:buFont typeface="Times" pitchFamily="-108" charset="0"/>
              <a:buChar char="•"/>
              <a:tabLst>
                <a:tab pos="9525" algn="l"/>
                <a:tab pos="241300" algn="l"/>
                <a:tab pos="419100" algn="l"/>
                <a:tab pos="1531938" algn="l"/>
                <a:tab pos="1533525" algn="l"/>
              </a:tabLst>
              <a:defRPr sz="2000">
                <a:solidFill>
                  <a:schemeClr val="tx1"/>
                </a:solidFill>
                <a:latin typeface="+mn-lt"/>
                <a:ea typeface="ＭＳ Ｐゴシック" pitchFamily="6" charset="-128"/>
                <a:cs typeface="ＭＳ Ｐゴシック" pitchFamily="6" charset="-128"/>
              </a:defRPr>
            </a:lvl1pPr>
            <a:lvl2pPr marL="685800" indent="-241300" algn="l" rtl="0" eaLnBrk="0" fontAlgn="base" hangingPunct="0">
              <a:lnSpc>
                <a:spcPct val="100000"/>
              </a:lnSpc>
              <a:spcBef>
                <a:spcPts val="0"/>
              </a:spcBef>
              <a:spcAft>
                <a:spcPct val="0"/>
              </a:spcAft>
              <a:buClr>
                <a:schemeClr val="tx2"/>
              </a:buClr>
              <a:buChar char="–"/>
              <a:tabLst>
                <a:tab pos="9525" algn="l"/>
                <a:tab pos="241300" algn="l"/>
                <a:tab pos="419100" algn="l"/>
                <a:tab pos="1531938" algn="l"/>
                <a:tab pos="1533525" algn="l"/>
              </a:tabLst>
              <a:defRPr sz="1800">
                <a:solidFill>
                  <a:schemeClr val="tx1"/>
                </a:solidFill>
                <a:latin typeface="+mn-lt"/>
                <a:ea typeface="ＭＳ Ｐゴシック" pitchFamily="6" charset="-128"/>
              </a:defRPr>
            </a:lvl2pPr>
            <a:lvl3pPr marL="1136650" indent="-168275" algn="l" rtl="0" eaLnBrk="0" fontAlgn="base" hangingPunct="0">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600">
                <a:solidFill>
                  <a:schemeClr val="tx1"/>
                </a:solidFill>
                <a:latin typeface="+mn-lt"/>
                <a:ea typeface="ＭＳ Ｐゴシック" pitchFamily="6" charset="-128"/>
              </a:defRPr>
            </a:lvl3pPr>
            <a:lvl4pPr marL="1604963" indent="-261938" algn="l" rtl="0" eaLnBrk="0" fontAlgn="base" hangingPunct="0">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400">
                <a:solidFill>
                  <a:schemeClr val="tx1"/>
                </a:solidFill>
                <a:latin typeface="+mn-lt"/>
                <a:ea typeface="ＭＳ Ｐゴシック" pitchFamily="6" charset="-128"/>
              </a:defRPr>
            </a:lvl4pPr>
            <a:lvl5pPr marL="1973263" indent="-177800" algn="l" rtl="0" eaLnBrk="0" fontAlgn="base" hangingPunct="0">
              <a:lnSpc>
                <a:spcPct val="100000"/>
              </a:lnSpc>
              <a:spcBef>
                <a:spcPts val="0"/>
              </a:spcBef>
              <a:spcAft>
                <a:spcPct val="0"/>
              </a:spcAft>
              <a:buClr>
                <a:schemeClr val="tx2"/>
              </a:buClr>
              <a:buChar char="»"/>
              <a:tabLst>
                <a:tab pos="9525" algn="l"/>
                <a:tab pos="431800" algn="l"/>
                <a:tab pos="485775" algn="l"/>
                <a:tab pos="688975" algn="l"/>
                <a:tab pos="1531938" algn="l"/>
                <a:tab pos="1533525" algn="l"/>
              </a:tabLst>
              <a:defRPr sz="1200">
                <a:solidFill>
                  <a:schemeClr val="tx1"/>
                </a:solidFill>
                <a:latin typeface="+mn-lt"/>
                <a:ea typeface="ＭＳ Ｐゴシック" pitchFamily="6" charset="-128"/>
              </a:defRPr>
            </a:lvl5pPr>
            <a:lvl6pPr marL="24304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6pPr>
            <a:lvl7pPr marL="28876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7pPr>
            <a:lvl8pPr marL="33448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8pPr>
            <a:lvl9pPr marL="3802063" indent="-177800" algn="l" rtl="0" fontAlgn="base">
              <a:lnSpc>
                <a:spcPts val="2200"/>
              </a:lnSpc>
              <a:spcBef>
                <a:spcPct val="0"/>
              </a:spcBef>
              <a:spcAft>
                <a:spcPct val="0"/>
              </a:spcAft>
              <a:buChar char="»"/>
              <a:tabLst>
                <a:tab pos="9525" algn="l"/>
                <a:tab pos="431800" algn="l"/>
                <a:tab pos="485775" algn="l"/>
                <a:tab pos="688975" algn="l"/>
                <a:tab pos="1531938" algn="l"/>
                <a:tab pos="1533525" algn="l"/>
              </a:tabLst>
              <a:defRPr sz="2000">
                <a:solidFill>
                  <a:schemeClr val="tx1"/>
                </a:solidFill>
                <a:latin typeface="+mn-lt"/>
                <a:ea typeface="ＭＳ Ｐゴシック" pitchFamily="6" charset="-128"/>
              </a:defRPr>
            </a:lvl9pPr>
          </a:lstStyle>
          <a:p>
            <a:r>
              <a:rPr lang="en-GB" sz="2200" dirty="0" smtClean="0"/>
              <a:t>17% young women experienced abuse in their relationship (NHS Scotland 2005).  UK - 25% girls experience physical abuse, 75% experience emotional abuse (NSPCC 2009)</a:t>
            </a:r>
            <a:endParaRPr lang="en-GB" sz="2400" dirty="0" smtClean="0"/>
          </a:p>
          <a:p>
            <a:pPr marL="254000" lvl="1" indent="-254000">
              <a:buSzPct val="120000"/>
              <a:buFont typeface="Times" pitchFamily="-108" charset="0"/>
              <a:buChar char="•"/>
            </a:pPr>
            <a:r>
              <a:rPr lang="en-GB" sz="2200" b="1" dirty="0"/>
              <a:t>Whole Lives </a:t>
            </a:r>
            <a:r>
              <a:rPr lang="en-GB" sz="2200" dirty="0"/>
              <a:t>– less than 1% accessing services are </a:t>
            </a:r>
            <a:r>
              <a:rPr lang="en-GB" sz="2200" dirty="0" smtClean="0"/>
              <a:t>under 18 </a:t>
            </a:r>
            <a:endParaRPr lang="en-GB" sz="2400" dirty="0" smtClean="0"/>
          </a:p>
          <a:p>
            <a:r>
              <a:rPr lang="en-GB" sz="2400" dirty="0" smtClean="0"/>
              <a:t>SafeLives data collection survey (2012): </a:t>
            </a:r>
            <a:endParaRPr lang="en-GB" sz="2200" dirty="0" smtClean="0"/>
          </a:p>
          <a:p>
            <a:pPr lvl="1"/>
            <a:r>
              <a:rPr lang="en-GB" sz="2200" dirty="0" smtClean="0"/>
              <a:t>76% were experiencing physical abuse</a:t>
            </a:r>
          </a:p>
          <a:p>
            <a:pPr lvl="1"/>
            <a:r>
              <a:rPr lang="en-GB" sz="2200" dirty="0" smtClean="0"/>
              <a:t>53% were experiencing harassment</a:t>
            </a:r>
          </a:p>
          <a:p>
            <a:pPr lvl="1"/>
            <a:r>
              <a:rPr lang="en-GB" sz="2200" dirty="0" smtClean="0"/>
              <a:t>22% </a:t>
            </a:r>
            <a:r>
              <a:rPr lang="en-GB" sz="2200" dirty="0"/>
              <a:t>were experiencing </a:t>
            </a:r>
            <a:r>
              <a:rPr lang="en-GB" sz="2200" dirty="0" smtClean="0"/>
              <a:t>sexual abuse</a:t>
            </a:r>
          </a:p>
          <a:p>
            <a:pPr>
              <a:spcBef>
                <a:spcPct val="0"/>
              </a:spcBef>
              <a:buClrTx/>
              <a:buSzTx/>
              <a:tabLst/>
            </a:pPr>
            <a:r>
              <a:rPr lang="en-GB" sz="2400" dirty="0" smtClean="0">
                <a:solidFill>
                  <a:srgbClr val="808285"/>
                </a:solidFill>
                <a:latin typeface="+mj-lt"/>
                <a:ea typeface="ＭＳ Ｐゴシック" pitchFamily="-108" charset="-128"/>
              </a:rPr>
              <a:t>Impact (</a:t>
            </a:r>
            <a:r>
              <a:rPr lang="en-GB" sz="2400" dirty="0">
                <a:solidFill>
                  <a:srgbClr val="808285"/>
                </a:solidFill>
                <a:latin typeface="+mj-lt"/>
                <a:ea typeface="ＭＳ Ｐゴシック" pitchFamily="-108" charset="-128"/>
              </a:rPr>
              <a:t>S</a:t>
            </a:r>
            <a:r>
              <a:rPr lang="en-GB" sz="2400" dirty="0" smtClean="0">
                <a:solidFill>
                  <a:srgbClr val="808285"/>
                </a:solidFill>
                <a:latin typeface="+mj-lt"/>
                <a:ea typeface="ＭＳ Ｐゴシック" pitchFamily="-108" charset="-128"/>
              </a:rPr>
              <a:t>afeLives 2012)</a:t>
            </a:r>
          </a:p>
          <a:p>
            <a:pPr lvl="1">
              <a:spcBef>
                <a:spcPct val="0"/>
              </a:spcBef>
              <a:buClrTx/>
              <a:tabLst/>
            </a:pPr>
            <a:r>
              <a:rPr lang="en-GB" sz="2200" dirty="0" smtClean="0">
                <a:solidFill>
                  <a:srgbClr val="808285"/>
                </a:solidFill>
                <a:latin typeface="+mj-lt"/>
                <a:ea typeface="ＭＳ Ｐゴシック" pitchFamily="-108" charset="-128"/>
              </a:rPr>
              <a:t>27% had attended A&amp;E for injuries</a:t>
            </a:r>
          </a:p>
          <a:p>
            <a:pPr lvl="1">
              <a:spcBef>
                <a:spcPct val="0"/>
              </a:spcBef>
              <a:buClrTx/>
              <a:tabLst/>
            </a:pPr>
            <a:r>
              <a:rPr lang="en-GB" sz="2200" dirty="0" smtClean="0">
                <a:solidFill>
                  <a:srgbClr val="808285"/>
                </a:solidFill>
                <a:latin typeface="+mj-lt"/>
                <a:ea typeface="ＭＳ Ｐゴシック" pitchFamily="-108" charset="-128"/>
              </a:rPr>
              <a:t>27% had self-harmed </a:t>
            </a:r>
          </a:p>
          <a:p>
            <a:pPr lvl="1">
              <a:spcBef>
                <a:spcPct val="0"/>
              </a:spcBef>
              <a:buClrTx/>
              <a:tabLst/>
            </a:pPr>
            <a:r>
              <a:rPr lang="en-GB" sz="2200" dirty="0" smtClean="0">
                <a:solidFill>
                  <a:srgbClr val="808285"/>
                </a:solidFill>
                <a:latin typeface="+mj-lt"/>
                <a:ea typeface="ＭＳ Ｐゴシック" pitchFamily="-108" charset="-128"/>
              </a:rPr>
              <a:t>21% had threatened/attempted suicide</a:t>
            </a:r>
            <a:endParaRPr lang="en-GB" sz="2200" dirty="0">
              <a:solidFill>
                <a:srgbClr val="808285"/>
              </a:solidFill>
              <a:latin typeface="+mj-lt"/>
              <a:ea typeface="ＭＳ Ｐゴシック" pitchFamily="-108" charset="-128"/>
            </a:endParaRPr>
          </a:p>
          <a:p>
            <a:pPr>
              <a:spcBef>
                <a:spcPct val="0"/>
              </a:spcBef>
              <a:buClrTx/>
              <a:buSzTx/>
              <a:tabLst/>
            </a:pPr>
            <a:r>
              <a:rPr lang="en-GB" sz="2400" dirty="0" smtClean="0">
                <a:solidFill>
                  <a:srgbClr val="808285"/>
                </a:solidFill>
                <a:ea typeface="ＭＳ Ｐゴシック" pitchFamily="-108" charset="-128"/>
              </a:rPr>
              <a:t>Attitudes</a:t>
            </a:r>
          </a:p>
          <a:p>
            <a:pPr lvl="1">
              <a:spcBef>
                <a:spcPct val="0"/>
              </a:spcBef>
              <a:buClrTx/>
              <a:tabLst/>
            </a:pPr>
            <a:r>
              <a:rPr lang="en-GB" sz="2200" dirty="0" smtClean="0"/>
              <a:t>1/3 young </a:t>
            </a:r>
            <a:r>
              <a:rPr lang="en-GB" sz="2200" dirty="0"/>
              <a:t>men and </a:t>
            </a:r>
            <a:r>
              <a:rPr lang="en-GB" sz="2200" dirty="0" smtClean="0"/>
              <a:t>1/6 young </a:t>
            </a:r>
            <a:r>
              <a:rPr lang="en-GB" sz="2200" dirty="0"/>
              <a:t>women </a:t>
            </a:r>
            <a:r>
              <a:rPr lang="en-GB" sz="2200" dirty="0" smtClean="0"/>
              <a:t>felt use of violence in a relationship </a:t>
            </a:r>
            <a:r>
              <a:rPr lang="en-GB" sz="2200" dirty="0"/>
              <a:t>was acceptable under certain </a:t>
            </a:r>
            <a:r>
              <a:rPr lang="en-GB" sz="2200" dirty="0" smtClean="0"/>
              <a:t>circumstances </a:t>
            </a:r>
            <a:r>
              <a:rPr lang="en-GB" sz="2200" dirty="0"/>
              <a:t>(NHS Scotland 2005)</a:t>
            </a:r>
            <a:r>
              <a:rPr lang="en-GB" sz="2200" dirty="0" smtClean="0"/>
              <a:t>. </a:t>
            </a:r>
            <a:endParaRPr lang="en-GB" sz="2200" dirty="0">
              <a:solidFill>
                <a:srgbClr val="808285"/>
              </a:solidFill>
              <a:ea typeface="ＭＳ Ｐゴシック" pitchFamily="-108" charset="-128"/>
            </a:endParaRPr>
          </a:p>
          <a:p>
            <a:endParaRPr lang="en-GB" sz="2400" dirty="0" smtClean="0"/>
          </a:p>
        </p:txBody>
      </p:sp>
    </p:spTree>
    <p:extLst>
      <p:ext uri="{BB962C8B-B14F-4D97-AF65-F5344CB8AC3E}">
        <p14:creationId xmlns:p14="http://schemas.microsoft.com/office/powerpoint/2010/main" val="1855235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89754" y="1956344"/>
            <a:ext cx="8165932" cy="341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5pPr>
            <a:lvl6pPr marL="2514600" indent="-228600" defTabSz="5032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6pPr>
            <a:lvl7pPr marL="2971800" indent="-228600" defTabSz="5032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7pPr>
            <a:lvl8pPr marL="3429000" indent="-228600" defTabSz="5032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8pPr>
            <a:lvl9pPr marL="3886200" indent="-228600" defTabSz="503238"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9pPr>
          </a:lstStyle>
          <a:p>
            <a:pPr eaLnBrk="1" hangingPunct="1">
              <a:lnSpc>
                <a:spcPts val="2721"/>
              </a:lnSpc>
            </a:pPr>
            <a:endParaRPr lang="en-GB" altLang="en-US">
              <a:solidFill>
                <a:srgbClr val="000000"/>
              </a:solidFill>
            </a:endParaRPr>
          </a:p>
          <a:p>
            <a:pPr eaLnBrk="1" hangingPunct="1">
              <a:lnSpc>
                <a:spcPts val="3628"/>
              </a:lnSpc>
            </a:pPr>
            <a:endParaRPr lang="en-GB" altLang="en-US">
              <a:solidFill>
                <a:srgbClr val="AC2973"/>
              </a:solidFill>
            </a:endParaRPr>
          </a:p>
        </p:txBody>
      </p:sp>
      <p:sp>
        <p:nvSpPr>
          <p:cNvPr id="20483" name="Title 1"/>
          <p:cNvSpPr>
            <a:spLocks noGrp="1"/>
          </p:cNvSpPr>
          <p:nvPr>
            <p:ph type="title"/>
          </p:nvPr>
        </p:nvSpPr>
        <p:spPr>
          <a:xfrm>
            <a:off x="489755" y="2283121"/>
            <a:ext cx="8230752" cy="685224"/>
          </a:xfrm>
        </p:spPr>
        <p:txBody>
          <a:bodyPr/>
          <a:lstStyle/>
          <a:p>
            <a:pPr algn="ctr" eaLnBrk="1" hangingPunct="1"/>
            <a:r>
              <a:rPr lang="en-GB" altLang="en-US" sz="7300">
                <a:ea typeface="ＭＳ Ｐゴシック" pitchFamily="34" charset="-128"/>
              </a:rPr>
              <a:t>Biderman</a:t>
            </a:r>
          </a:p>
        </p:txBody>
      </p:sp>
    </p:spTree>
    <p:extLst>
      <p:ext uri="{BB962C8B-B14F-4D97-AF65-F5344CB8AC3E}">
        <p14:creationId xmlns:p14="http://schemas.microsoft.com/office/powerpoint/2010/main" val="3734242401"/>
      </p:ext>
    </p:extLst>
  </p:cSld>
  <p:clrMapOvr>
    <a:masterClrMapping/>
  </p:clrMapOvr>
</p:sld>
</file>

<file path=ppt/theme/theme1.xml><?xml version="1.0" encoding="utf-8"?>
<a:theme xmlns:a="http://schemas.openxmlformats.org/drawingml/2006/main" name="Blank">
  <a:themeElements>
    <a:clrScheme name="Custom 39">
      <a:dk1>
        <a:srgbClr val="808285"/>
      </a:dk1>
      <a:lt1>
        <a:srgbClr val="FFFFFF"/>
      </a:lt1>
      <a:dk2>
        <a:srgbClr val="009FDF"/>
      </a:dk2>
      <a:lt2>
        <a:srgbClr val="808285"/>
      </a:lt2>
      <a:accent1>
        <a:srgbClr val="009FDF"/>
      </a:accent1>
      <a:accent2>
        <a:srgbClr val="012D72"/>
      </a:accent2>
      <a:accent3>
        <a:srgbClr val="8E3A80"/>
      </a:accent3>
      <a:accent4>
        <a:srgbClr val="F04E98"/>
      </a:accent4>
      <a:accent5>
        <a:srgbClr val="8B3B79"/>
      </a:accent5>
      <a:accent6>
        <a:srgbClr val="F23B35"/>
      </a:accent6>
      <a:hlink>
        <a:srgbClr val="009FD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smtClean="0">
            <a:ln>
              <a:noFill/>
            </a:ln>
            <a:solidFill>
              <a:srgbClr val="FFFFFF"/>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 charset="0"/>
          </a:defRPr>
        </a:defPPr>
      </a:lstStyle>
    </a:lnDef>
    <a:txDef>
      <a:spPr>
        <a:noFill/>
      </a:spPr>
      <a:bodyPr wrap="square" lIns="0" tIns="0" rIns="0" bIns="0" rtlCol="0">
        <a:spAutoFit/>
      </a:bodyPr>
      <a:lstStyle>
        <a:defPPr>
          <a:defRPr sz="1800" dirty="0" smtClean="0">
            <a:solidFill>
              <a:schemeClr val="tx1">
                <a:lumMod val="50000"/>
              </a:schemeClr>
            </a:solidFill>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1e86a70-fe5a-4695-ab04-cfc066d2602a">
      <UserInfo>
        <DisplayName>Avis Johns</DisplayName>
        <AccountId>254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B7097B6700364B847F646B8B791A30" ma:contentTypeVersion="5" ma:contentTypeDescription="Create a new document." ma:contentTypeScope="" ma:versionID="eb4c8bc216ee54890e6f59a85fa138ad">
  <xsd:schema xmlns:xsd="http://www.w3.org/2001/XMLSchema" xmlns:xs="http://www.w3.org/2001/XMLSchema" xmlns:p="http://schemas.microsoft.com/office/2006/metadata/properties" xmlns:ns2="81e86a70-fe5a-4695-ab04-cfc066d2602a" xmlns:ns3="8b217fab-fd35-4f19-ab71-0cf3cea10cfd" targetNamespace="http://schemas.microsoft.com/office/2006/metadata/properties" ma:root="true" ma:fieldsID="3356d4b754a04b1398bf69685765ae7e" ns2:_="" ns3:_="">
    <xsd:import namespace="81e86a70-fe5a-4695-ab04-cfc066d2602a"/>
    <xsd:import namespace="8b217fab-fd35-4f19-ab71-0cf3cea10cfd"/>
    <xsd:element name="properties">
      <xsd:complexType>
        <xsd:sequence>
          <xsd:element name="documentManagement">
            <xsd:complexType>
              <xsd:all>
                <xsd:element ref="ns2:SharedWithUsers" minOccurs="0"/>
                <xsd:element ref="ns2:SharingHintHash" minOccurs="0"/>
                <xsd:element ref="ns3: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86a70-fe5a-4695-ab04-cfc066d260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b217fab-fd35-4f19-ab71-0cf3cea10cfd" elementFormDefault="qualified">
    <xsd:import namespace="http://schemas.microsoft.com/office/2006/documentManagement/types"/>
    <xsd:import namespace="http://schemas.microsoft.com/office/infopath/2007/PartnerControls"/>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0D4DB7-41D3-4AA1-B57A-123B82D2265B}">
  <ds:schemaRefs>
    <ds:schemaRef ds:uri="http://www.w3.org/XML/1998/namespace"/>
    <ds:schemaRef ds:uri="http://schemas.openxmlformats.org/package/2006/metadata/core-properties"/>
    <ds:schemaRef ds:uri="8b217fab-fd35-4f19-ab71-0cf3cea10cfd"/>
    <ds:schemaRef ds:uri="81e86a70-fe5a-4695-ab04-cfc066d2602a"/>
    <ds:schemaRef ds:uri="http://purl.org/dc/dcmitype/"/>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F0645E88-5006-4903-88A1-0095A1893D5C}">
  <ds:schemaRefs>
    <ds:schemaRef ds:uri="http://schemas.microsoft.com/sharepoint/v3/contenttype/forms"/>
  </ds:schemaRefs>
</ds:datastoreItem>
</file>

<file path=customXml/itemProps3.xml><?xml version="1.0" encoding="utf-8"?>
<ds:datastoreItem xmlns:ds="http://schemas.openxmlformats.org/officeDocument/2006/customXml" ds:itemID="{4BD051B3-C669-4872-BCEA-993F2236A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e86a70-fe5a-4695-ab04-cfc066d2602a"/>
    <ds:schemaRef ds:uri="8b217fab-fd35-4f19-ab71-0cf3cea10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16</TotalTime>
  <Words>1477</Words>
  <Application>Microsoft Office PowerPoint</Application>
  <PresentationFormat>On-screen Show (4:3)</PresentationFormat>
  <Paragraphs>228</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vt:lpstr>
      <vt:lpstr>Domestic abuse &amp; risk identification</vt:lpstr>
      <vt:lpstr>What we do</vt:lpstr>
      <vt:lpstr> Diversity statement</vt:lpstr>
      <vt:lpstr>Scottish Government definition</vt:lpstr>
      <vt:lpstr>Police Scotland/COPFS definition</vt:lpstr>
      <vt:lpstr>Domestic Abuse Data – criminal justice</vt:lpstr>
      <vt:lpstr>SafeLives Research</vt:lpstr>
      <vt:lpstr>Statistics on Young People</vt:lpstr>
      <vt:lpstr>Biderman</vt:lpstr>
      <vt:lpstr>Risk identification is...</vt:lpstr>
      <vt:lpstr>Methods to identify risk: </vt:lpstr>
      <vt:lpstr>PowerPoint Presentation</vt:lpstr>
      <vt:lpstr>Professional judgement considerations…</vt:lpstr>
      <vt:lpstr> </vt:lpstr>
      <vt:lpstr>Scottish Maracs  </vt:lpstr>
      <vt:lpstr>Individual safety &amp; support planning…</vt:lpstr>
      <vt:lpstr>PowerPoint Presentation</vt:lpstr>
      <vt:lpstr>Legislation – do you have legal authority to  disclose information? </vt:lpstr>
      <vt:lpstr>Sharing Without Consent – Balance and Consider  </vt:lpstr>
      <vt:lpstr>Questions &amp; contact details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abuse &amp; risk identification</dc:title>
  <dc:creator>Lucy McDonald</dc:creator>
  <cp:lastModifiedBy>Lucy McDonald</cp:lastModifiedBy>
  <cp:revision>2</cp:revision>
  <cp:lastPrinted>2014-03-27T16:51:58Z</cp:lastPrinted>
  <dcterms:created xsi:type="dcterms:W3CDTF">2018-03-19T23:05:47Z</dcterms:created>
  <dcterms:modified xsi:type="dcterms:W3CDTF">2018-03-19T23:22:18Z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0x01010097B7097B6700364B847F646B8B791A30</vt:lpwstr>
  </property>
</Properties>
</file>